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3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6" r:id="rId2"/>
    <p:sldId id="301" r:id="rId3"/>
    <p:sldId id="257" r:id="rId4"/>
    <p:sldId id="259" r:id="rId5"/>
    <p:sldId id="266" r:id="rId6"/>
    <p:sldId id="258" r:id="rId7"/>
    <p:sldId id="260" r:id="rId8"/>
    <p:sldId id="261" r:id="rId9"/>
    <p:sldId id="265" r:id="rId10"/>
    <p:sldId id="267" r:id="rId11"/>
    <p:sldId id="277" r:id="rId12"/>
    <p:sldId id="271" r:id="rId13"/>
    <p:sldId id="269" r:id="rId14"/>
    <p:sldId id="270" r:id="rId15"/>
    <p:sldId id="293" r:id="rId16"/>
    <p:sldId id="288" r:id="rId17"/>
    <p:sldId id="298" r:id="rId18"/>
    <p:sldId id="278" r:id="rId19"/>
    <p:sldId id="296" r:id="rId20"/>
    <p:sldId id="280" r:id="rId21"/>
    <p:sldId id="300" r:id="rId22"/>
    <p:sldId id="279" r:id="rId23"/>
    <p:sldId id="290" r:id="rId24"/>
    <p:sldId id="274" r:id="rId25"/>
    <p:sldId id="299" r:id="rId26"/>
    <p:sldId id="281" r:id="rId27"/>
    <p:sldId id="272" r:id="rId28"/>
    <p:sldId id="276" r:id="rId29"/>
    <p:sldId id="282" r:id="rId30"/>
    <p:sldId id="283" r:id="rId31"/>
    <p:sldId id="291" r:id="rId32"/>
    <p:sldId id="284" r:id="rId33"/>
    <p:sldId id="285" r:id="rId34"/>
    <p:sldId id="297" r:id="rId35"/>
    <p:sldId id="286" r:id="rId36"/>
    <p:sldId id="287" r:id="rId37"/>
  </p:sldIdLst>
  <p:sldSz cx="12192000" cy="6858000"/>
  <p:notesSz cx="6858000" cy="12192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, Linda" initials="ML" lastIdx="19" clrIdx="0"/>
  <p:cmAuthor id="2" name="Martin, Linda (lmartin6@uni-bielefeld.de)" initials="ML(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2" autoAdjust="0"/>
    <p:restoredTop sz="94660"/>
  </p:normalViewPr>
  <p:slideViewPr>
    <p:cSldViewPr>
      <p:cViewPr varScale="1">
        <p:scale>
          <a:sx n="154" d="100"/>
          <a:sy n="154" d="100"/>
        </p:scale>
        <p:origin x="5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63266016"/>
        <c:axId val="163262880"/>
      </c:barChart>
      <c:catAx>
        <c:axId val="1632660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3262880"/>
        <c:crosses val="autoZero"/>
        <c:auto val="1"/>
        <c:lblAlgn val="ctr"/>
        <c:lblOffset val="100"/>
        <c:noMultiLvlLbl val="0"/>
      </c:catAx>
      <c:valAx>
        <c:axId val="16326288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3266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6044520"/>
        <c:axId val="476048048"/>
      </c:barChart>
      <c:catAx>
        <c:axId val="4760445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6048048"/>
        <c:crosses val="autoZero"/>
        <c:auto val="1"/>
        <c:lblAlgn val="ctr"/>
        <c:lblOffset val="100"/>
        <c:noMultiLvlLbl val="0"/>
      </c:catAx>
      <c:valAx>
        <c:axId val="476048048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6044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9.5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6044912"/>
        <c:axId val="476050400"/>
      </c:barChart>
      <c:catAx>
        <c:axId val="476044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6050400"/>
        <c:crosses val="autoZero"/>
        <c:auto val="1"/>
        <c:lblAlgn val="ctr"/>
        <c:lblOffset val="100"/>
        <c:noMultiLvlLbl val="0"/>
      </c:catAx>
      <c:valAx>
        <c:axId val="47605040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6044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6045304"/>
        <c:axId val="476045696"/>
      </c:barChart>
      <c:catAx>
        <c:axId val="4760453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6045696"/>
        <c:crosses val="autoZero"/>
        <c:auto val="1"/>
        <c:lblAlgn val="ctr"/>
        <c:lblOffset val="100"/>
        <c:noMultiLvlLbl val="0"/>
      </c:catAx>
      <c:valAx>
        <c:axId val="476045696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6045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63264448"/>
        <c:axId val="163266800"/>
      </c:barChart>
      <c:catAx>
        <c:axId val="1632644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3266800"/>
        <c:crosses val="autoZero"/>
        <c:auto val="1"/>
        <c:lblAlgn val="ctr"/>
        <c:lblOffset val="100"/>
        <c:noMultiLvlLbl val="0"/>
      </c:catAx>
      <c:valAx>
        <c:axId val="16326680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3264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2415912"/>
        <c:axId val="472419440"/>
      </c:barChart>
      <c:catAx>
        <c:axId val="472415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2419440"/>
        <c:crosses val="autoZero"/>
        <c:auto val="1"/>
        <c:lblAlgn val="ctr"/>
        <c:lblOffset val="100"/>
        <c:noMultiLvlLbl val="0"/>
      </c:catAx>
      <c:valAx>
        <c:axId val="47241944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2415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2421400"/>
        <c:axId val="472422184"/>
      </c:barChart>
      <c:catAx>
        <c:axId val="472421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2422184"/>
        <c:crosses val="autoZero"/>
        <c:auto val="1"/>
        <c:lblAlgn val="ctr"/>
        <c:lblOffset val="100"/>
        <c:noMultiLvlLbl val="0"/>
      </c:catAx>
      <c:valAx>
        <c:axId val="472422184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2421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5052832"/>
        <c:axId val="475052440"/>
      </c:barChart>
      <c:catAx>
        <c:axId val="4750528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5052440"/>
        <c:crosses val="autoZero"/>
        <c:auto val="1"/>
        <c:lblAlgn val="ctr"/>
        <c:lblOffset val="100"/>
        <c:noMultiLvlLbl val="0"/>
      </c:catAx>
      <c:valAx>
        <c:axId val="475052440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505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5053616"/>
        <c:axId val="475057928"/>
      </c:barChart>
      <c:catAx>
        <c:axId val="475053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5057928"/>
        <c:crosses val="autoZero"/>
        <c:auto val="1"/>
        <c:lblAlgn val="ctr"/>
        <c:lblOffset val="100"/>
        <c:noMultiLvlLbl val="0"/>
      </c:catAx>
      <c:valAx>
        <c:axId val="475057928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5053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5055968"/>
        <c:axId val="475051264"/>
      </c:barChart>
      <c:catAx>
        <c:axId val="4750559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5051264"/>
        <c:crosses val="autoZero"/>
        <c:auto val="1"/>
        <c:lblAlgn val="ctr"/>
        <c:lblOffset val="100"/>
        <c:noMultiLvlLbl val="0"/>
      </c:catAx>
      <c:valAx>
        <c:axId val="475051264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5055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6046480"/>
        <c:axId val="476046872"/>
      </c:barChart>
      <c:catAx>
        <c:axId val="47604648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6046872"/>
        <c:crosses val="autoZero"/>
        <c:auto val="1"/>
        <c:lblAlgn val="ctr"/>
        <c:lblOffset val="100"/>
        <c:noMultiLvlLbl val="0"/>
      </c:catAx>
      <c:valAx>
        <c:axId val="476046872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6046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4015748031496"/>
          <c:y val="0.27089424193537665"/>
          <c:w val="0.75711532815345584"/>
          <c:h val="0.5964559620718435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Tabelle1!$B$2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20000"/>
                  <a:lumOff val="8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/>
            </c:spPr>
          </c:dPt>
          <c:cat>
            <c:strRef>
              <c:f>Tabelle1!$A$2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Tabelle1!$C$2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76043736"/>
        <c:axId val="476044128"/>
      </c:barChart>
      <c:catAx>
        <c:axId val="4760437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76044128"/>
        <c:crosses val="autoZero"/>
        <c:auto val="1"/>
        <c:lblAlgn val="ctr"/>
        <c:lblOffset val="100"/>
        <c:noMultiLvlLbl val="0"/>
      </c:catAx>
      <c:valAx>
        <c:axId val="476044128"/>
        <c:scaling>
          <c:orientation val="minMax"/>
        </c:scaling>
        <c:delete val="1"/>
        <c:axPos val="b"/>
        <c:majorGridlines>
          <c:spPr>
            <a:ln w="9525" cap="flat" cmpd="sng" algn="ctr">
              <a:gradFill>
                <a:gsLst>
                  <a:gs pos="0">
                    <a:schemeClr val="tx1">
                      <a:lumMod val="5000"/>
                      <a:lumOff val="95000"/>
                    </a:schemeClr>
                  </a:gs>
                  <a:gs pos="10000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76043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0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tx1">
                <a:lumMod val="5000"/>
                <a:lumOff val="95000"/>
              </a:schemeClr>
            </a:gs>
            <a:gs pos="10000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01T12:34:45.729" idx="11">
    <p:pos x="7696" y="464"/>
    <p:text>Kreislauf endet nicht, sondern eine Aktion bedingt eine neue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19D690-3BAC-47BF-8003-D65B7D542599}" type="doc">
      <dgm:prSet loTypeId="urn:microsoft.com/office/officeart/2005/8/layout/gear1" loCatId="cycle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DC529176-DB4C-4BD5-B356-BCC4FE6D6ADF}">
      <dgm:prSet phldrT="[Text]" custT="1"/>
      <dgm:spPr/>
      <dgm:t>
        <a:bodyPr/>
        <a:lstStyle/>
        <a:p>
          <a:r>
            <a:rPr lang="de-DE" sz="2200" dirty="0" smtClean="0">
              <a:latin typeface="+mj-lt"/>
            </a:rPr>
            <a:t>neue Information</a:t>
          </a:r>
          <a:endParaRPr lang="de-DE" sz="2200" dirty="0">
            <a:latin typeface="+mj-lt"/>
          </a:endParaRPr>
        </a:p>
      </dgm:t>
    </dgm:pt>
    <dgm:pt modelId="{E3C0FAA6-60C4-4717-B37E-DCACE1912003}" type="parTrans" cxnId="{B0167663-8BF8-4510-9842-6F8199145C5E}">
      <dgm:prSet/>
      <dgm:spPr/>
      <dgm:t>
        <a:bodyPr/>
        <a:lstStyle/>
        <a:p>
          <a:endParaRPr lang="de-DE"/>
        </a:p>
      </dgm:t>
    </dgm:pt>
    <dgm:pt modelId="{15E88F23-E6D0-4E8B-B5F2-3F3AA27E0B27}" type="sibTrans" cxnId="{B0167663-8BF8-4510-9842-6F8199145C5E}">
      <dgm:prSet/>
      <dgm:spPr/>
      <dgm:t>
        <a:bodyPr/>
        <a:lstStyle/>
        <a:p>
          <a:endParaRPr lang="de-DE"/>
        </a:p>
      </dgm:t>
    </dgm:pt>
    <dgm:pt modelId="{82286D34-77A3-44DC-A66E-14CF159046F4}">
      <dgm:prSet phldrT="[Text]" custT="1"/>
      <dgm:spPr/>
      <dgm:t>
        <a:bodyPr/>
        <a:lstStyle/>
        <a:p>
          <a:r>
            <a:rPr lang="de-DE" sz="1800" dirty="0" smtClean="0">
              <a:latin typeface="+mj-lt"/>
            </a:rPr>
            <a:t>verstehen und einordnen</a:t>
          </a:r>
          <a:endParaRPr lang="de-DE" sz="1800" dirty="0">
            <a:latin typeface="+mj-lt"/>
          </a:endParaRPr>
        </a:p>
      </dgm:t>
    </dgm:pt>
    <dgm:pt modelId="{46644C2A-1AE1-4947-9E2A-00F6A252CE17}" type="parTrans" cxnId="{E2FC33AB-7EE1-46FF-B7C4-7E9316A89F76}">
      <dgm:prSet/>
      <dgm:spPr/>
      <dgm:t>
        <a:bodyPr/>
        <a:lstStyle/>
        <a:p>
          <a:endParaRPr lang="de-DE"/>
        </a:p>
      </dgm:t>
    </dgm:pt>
    <dgm:pt modelId="{4FE1DA27-F6D3-44D7-8063-79EC5C15C9D3}" type="sibTrans" cxnId="{E2FC33AB-7EE1-46FF-B7C4-7E9316A89F76}">
      <dgm:prSet/>
      <dgm:spPr/>
      <dgm:t>
        <a:bodyPr/>
        <a:lstStyle/>
        <a:p>
          <a:endParaRPr lang="de-DE"/>
        </a:p>
      </dgm:t>
    </dgm:pt>
    <dgm:pt modelId="{E307A3FE-A975-490C-B6F7-C2A76FF236BF}">
      <dgm:prSet phldrT="[Text]" custT="1"/>
      <dgm:spPr/>
      <dgm:t>
        <a:bodyPr/>
        <a:lstStyle/>
        <a:p>
          <a:r>
            <a:rPr lang="de-DE" sz="1800" dirty="0" smtClean="0">
              <a:latin typeface="+mj-lt"/>
            </a:rPr>
            <a:t>verknüpfen und erinnern</a:t>
          </a:r>
          <a:endParaRPr lang="de-DE" sz="1800" dirty="0">
            <a:latin typeface="+mj-lt"/>
          </a:endParaRPr>
        </a:p>
      </dgm:t>
    </dgm:pt>
    <dgm:pt modelId="{74AAA281-270F-4A19-8BD9-9C802F2C453A}" type="parTrans" cxnId="{1DCB6709-029F-440E-BDC5-18BC891D7FA8}">
      <dgm:prSet/>
      <dgm:spPr/>
      <dgm:t>
        <a:bodyPr/>
        <a:lstStyle/>
        <a:p>
          <a:endParaRPr lang="de-DE"/>
        </a:p>
      </dgm:t>
    </dgm:pt>
    <dgm:pt modelId="{7093915C-3200-459D-ABCB-7E414CF3A6D4}" type="sibTrans" cxnId="{1DCB6709-029F-440E-BDC5-18BC891D7FA8}">
      <dgm:prSet/>
      <dgm:spPr/>
      <dgm:t>
        <a:bodyPr/>
        <a:lstStyle/>
        <a:p>
          <a:endParaRPr lang="de-DE"/>
        </a:p>
      </dgm:t>
    </dgm:pt>
    <dgm:pt modelId="{EA2A2622-E5D4-4073-A877-C1B3B8913BB9}">
      <dgm:prSet phldrT="[Text]"/>
      <dgm:spPr/>
      <dgm:t>
        <a:bodyPr/>
        <a:lstStyle/>
        <a:p>
          <a:endParaRPr lang="de-DE"/>
        </a:p>
      </dgm:t>
    </dgm:pt>
    <dgm:pt modelId="{905EEA9E-C451-4174-AAE3-8F9EDBDA6959}" type="parTrans" cxnId="{01B72E36-3538-4EEB-BC09-D178B1A26100}">
      <dgm:prSet/>
      <dgm:spPr/>
      <dgm:t>
        <a:bodyPr/>
        <a:lstStyle/>
        <a:p>
          <a:endParaRPr lang="de-DE"/>
        </a:p>
      </dgm:t>
    </dgm:pt>
    <dgm:pt modelId="{CFB5F298-86C7-4963-B1C1-FD19A16C1665}" type="sibTrans" cxnId="{01B72E36-3538-4EEB-BC09-D178B1A26100}">
      <dgm:prSet/>
      <dgm:spPr/>
      <dgm:t>
        <a:bodyPr/>
        <a:lstStyle/>
        <a:p>
          <a:endParaRPr lang="de-DE"/>
        </a:p>
      </dgm:t>
    </dgm:pt>
    <dgm:pt modelId="{B6C6B18F-06C0-429D-9381-F66E6F14525E}">
      <dgm:prSet phldrT="[Text]"/>
      <dgm:spPr/>
      <dgm:t>
        <a:bodyPr/>
        <a:lstStyle/>
        <a:p>
          <a:endParaRPr lang="de-DE"/>
        </a:p>
      </dgm:t>
    </dgm:pt>
    <dgm:pt modelId="{2699B049-6527-4910-8D2B-55C9B73A5B09}" type="parTrans" cxnId="{53C4F022-D311-4631-B175-86745938E20B}">
      <dgm:prSet/>
      <dgm:spPr/>
      <dgm:t>
        <a:bodyPr/>
        <a:lstStyle/>
        <a:p>
          <a:endParaRPr lang="de-DE"/>
        </a:p>
      </dgm:t>
    </dgm:pt>
    <dgm:pt modelId="{386DB312-256A-47BB-A47F-DA70204182A2}" type="sibTrans" cxnId="{53C4F022-D311-4631-B175-86745938E20B}">
      <dgm:prSet/>
      <dgm:spPr/>
      <dgm:t>
        <a:bodyPr/>
        <a:lstStyle/>
        <a:p>
          <a:endParaRPr lang="de-DE"/>
        </a:p>
      </dgm:t>
    </dgm:pt>
    <dgm:pt modelId="{388B2B97-C4B8-4EE5-930B-A27096209AC8}" type="pres">
      <dgm:prSet presAssocID="{8519D690-3BAC-47BF-8003-D65B7D542599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6D9378D-E54D-4F7D-AFF6-4AD231D34432}" type="pres">
      <dgm:prSet presAssocID="{DC529176-DB4C-4BD5-B356-BCC4FE6D6ADF}" presName="gear1" presStyleLbl="node1" presStyleIdx="0" presStyleCnt="3" custLinFactNeighborX="-132" custLinFactNeighborY="-20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21450EB-1362-4BCB-ABC0-1D7F3BA046A8}" type="pres">
      <dgm:prSet presAssocID="{DC529176-DB4C-4BD5-B356-BCC4FE6D6ADF}" presName="gear1srcNode" presStyleLbl="node1" presStyleIdx="0" presStyleCnt="3"/>
      <dgm:spPr/>
      <dgm:t>
        <a:bodyPr/>
        <a:lstStyle/>
        <a:p>
          <a:endParaRPr lang="de-DE"/>
        </a:p>
      </dgm:t>
    </dgm:pt>
    <dgm:pt modelId="{BF6FD585-2BEE-4632-BB7B-D4EC917B3E72}" type="pres">
      <dgm:prSet presAssocID="{DC529176-DB4C-4BD5-B356-BCC4FE6D6ADF}" presName="gear1dstNode" presStyleLbl="node1" presStyleIdx="0" presStyleCnt="3"/>
      <dgm:spPr/>
      <dgm:t>
        <a:bodyPr/>
        <a:lstStyle/>
        <a:p>
          <a:endParaRPr lang="de-DE"/>
        </a:p>
      </dgm:t>
    </dgm:pt>
    <dgm:pt modelId="{77D63AEB-05EF-4B1F-87B0-9A7DC3A1D973}" type="pres">
      <dgm:prSet presAssocID="{82286D34-77A3-44DC-A66E-14CF159046F4}" presName="gear2" presStyleLbl="node1" presStyleIdx="1" presStyleCnt="3" custScaleX="107029" custScaleY="103419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7E8BEB7-5EAC-42FF-ABDE-5CD0C16BCCA7}" type="pres">
      <dgm:prSet presAssocID="{82286D34-77A3-44DC-A66E-14CF159046F4}" presName="gear2srcNode" presStyleLbl="node1" presStyleIdx="1" presStyleCnt="3"/>
      <dgm:spPr/>
      <dgm:t>
        <a:bodyPr/>
        <a:lstStyle/>
        <a:p>
          <a:endParaRPr lang="de-DE"/>
        </a:p>
      </dgm:t>
    </dgm:pt>
    <dgm:pt modelId="{DC9C483F-DEE9-4223-9E67-87BAE6D10568}" type="pres">
      <dgm:prSet presAssocID="{82286D34-77A3-44DC-A66E-14CF159046F4}" presName="gear2dstNode" presStyleLbl="node1" presStyleIdx="1" presStyleCnt="3"/>
      <dgm:spPr/>
      <dgm:t>
        <a:bodyPr/>
        <a:lstStyle/>
        <a:p>
          <a:endParaRPr lang="de-DE"/>
        </a:p>
      </dgm:t>
    </dgm:pt>
    <dgm:pt modelId="{BF4EC689-32F9-405D-8549-420EF5017E37}" type="pres">
      <dgm:prSet presAssocID="{E307A3FE-A975-490C-B6F7-C2A76FF236BF}" presName="gear3" presStyleLbl="node1" presStyleIdx="2" presStyleCnt="3"/>
      <dgm:spPr/>
      <dgm:t>
        <a:bodyPr/>
        <a:lstStyle/>
        <a:p>
          <a:endParaRPr lang="de-DE"/>
        </a:p>
      </dgm:t>
    </dgm:pt>
    <dgm:pt modelId="{185A4BED-4C21-4218-9D9F-E0D0D36A5411}" type="pres">
      <dgm:prSet presAssocID="{E307A3FE-A975-490C-B6F7-C2A76FF236B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7145F91-1951-4AD5-BD3A-5A40AC85F81F}" type="pres">
      <dgm:prSet presAssocID="{E307A3FE-A975-490C-B6F7-C2A76FF236BF}" presName="gear3srcNode" presStyleLbl="node1" presStyleIdx="2" presStyleCnt="3"/>
      <dgm:spPr/>
      <dgm:t>
        <a:bodyPr/>
        <a:lstStyle/>
        <a:p>
          <a:endParaRPr lang="de-DE"/>
        </a:p>
      </dgm:t>
    </dgm:pt>
    <dgm:pt modelId="{040ADAFB-514F-459C-8430-F8BB19C6FACC}" type="pres">
      <dgm:prSet presAssocID="{E307A3FE-A975-490C-B6F7-C2A76FF236BF}" presName="gear3dstNode" presStyleLbl="node1" presStyleIdx="2" presStyleCnt="3"/>
      <dgm:spPr/>
      <dgm:t>
        <a:bodyPr/>
        <a:lstStyle/>
        <a:p>
          <a:endParaRPr lang="de-DE"/>
        </a:p>
      </dgm:t>
    </dgm:pt>
    <dgm:pt modelId="{65A41E0F-D792-4CF7-B90A-9B87DC5ED348}" type="pres">
      <dgm:prSet presAssocID="{15E88F23-E6D0-4E8B-B5F2-3F3AA27E0B27}" presName="connector1" presStyleLbl="sibTrans2D1" presStyleIdx="0" presStyleCnt="3" custLinFactNeighborX="-462" custLinFactNeighborY="220"/>
      <dgm:spPr/>
      <dgm:t>
        <a:bodyPr/>
        <a:lstStyle/>
        <a:p>
          <a:endParaRPr lang="de-DE"/>
        </a:p>
      </dgm:t>
    </dgm:pt>
    <dgm:pt modelId="{973AE8DA-6904-4E40-9FA3-DBC21D10B518}" type="pres">
      <dgm:prSet presAssocID="{4FE1DA27-F6D3-44D7-8063-79EC5C15C9D3}" presName="connector2" presStyleLbl="sibTrans2D1" presStyleIdx="1" presStyleCnt="3"/>
      <dgm:spPr/>
      <dgm:t>
        <a:bodyPr/>
        <a:lstStyle/>
        <a:p>
          <a:endParaRPr lang="de-DE"/>
        </a:p>
      </dgm:t>
    </dgm:pt>
    <dgm:pt modelId="{717C12ED-F505-4451-A950-823BC4FFAAE5}" type="pres">
      <dgm:prSet presAssocID="{7093915C-3200-459D-ABCB-7E414CF3A6D4}" presName="connector3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E2FC33AB-7EE1-46FF-B7C4-7E9316A89F76}" srcId="{8519D690-3BAC-47BF-8003-D65B7D542599}" destId="{82286D34-77A3-44DC-A66E-14CF159046F4}" srcOrd="1" destOrd="0" parTransId="{46644C2A-1AE1-4947-9E2A-00F6A252CE17}" sibTransId="{4FE1DA27-F6D3-44D7-8063-79EC5C15C9D3}"/>
    <dgm:cxn modelId="{79C91B5A-CF03-4718-84F5-790FC3B1E5FB}" type="presOf" srcId="{DC529176-DB4C-4BD5-B356-BCC4FE6D6ADF}" destId="{E6D9378D-E54D-4F7D-AFF6-4AD231D34432}" srcOrd="0" destOrd="0" presId="urn:microsoft.com/office/officeart/2005/8/layout/gear1"/>
    <dgm:cxn modelId="{B0167663-8BF8-4510-9842-6F8199145C5E}" srcId="{8519D690-3BAC-47BF-8003-D65B7D542599}" destId="{DC529176-DB4C-4BD5-B356-BCC4FE6D6ADF}" srcOrd="0" destOrd="0" parTransId="{E3C0FAA6-60C4-4717-B37E-DCACE1912003}" sibTransId="{15E88F23-E6D0-4E8B-B5F2-3F3AA27E0B27}"/>
    <dgm:cxn modelId="{E7EF3EA3-9047-44AA-80D4-9C98963CAAAE}" type="presOf" srcId="{7093915C-3200-459D-ABCB-7E414CF3A6D4}" destId="{717C12ED-F505-4451-A950-823BC4FFAAE5}" srcOrd="0" destOrd="0" presId="urn:microsoft.com/office/officeart/2005/8/layout/gear1"/>
    <dgm:cxn modelId="{C5F9F9B9-F6D0-4E57-8B95-6F8317363AC7}" type="presOf" srcId="{E307A3FE-A975-490C-B6F7-C2A76FF236BF}" destId="{185A4BED-4C21-4218-9D9F-E0D0D36A5411}" srcOrd="1" destOrd="0" presId="urn:microsoft.com/office/officeart/2005/8/layout/gear1"/>
    <dgm:cxn modelId="{68B845CA-467B-4630-B480-DAF9A542D4F7}" type="presOf" srcId="{DC529176-DB4C-4BD5-B356-BCC4FE6D6ADF}" destId="{121450EB-1362-4BCB-ABC0-1D7F3BA046A8}" srcOrd="1" destOrd="0" presId="urn:microsoft.com/office/officeart/2005/8/layout/gear1"/>
    <dgm:cxn modelId="{3854697A-E618-400E-B09A-90CCD7174880}" type="presOf" srcId="{8519D690-3BAC-47BF-8003-D65B7D542599}" destId="{388B2B97-C4B8-4EE5-930B-A27096209AC8}" srcOrd="0" destOrd="0" presId="urn:microsoft.com/office/officeart/2005/8/layout/gear1"/>
    <dgm:cxn modelId="{FFA499C8-1CA7-42BC-ADE7-2EAF1F24161D}" type="presOf" srcId="{15E88F23-E6D0-4E8B-B5F2-3F3AA27E0B27}" destId="{65A41E0F-D792-4CF7-B90A-9B87DC5ED348}" srcOrd="0" destOrd="0" presId="urn:microsoft.com/office/officeart/2005/8/layout/gear1"/>
    <dgm:cxn modelId="{53C4F022-D311-4631-B175-86745938E20B}" srcId="{8519D690-3BAC-47BF-8003-D65B7D542599}" destId="{B6C6B18F-06C0-429D-9381-F66E6F14525E}" srcOrd="3" destOrd="0" parTransId="{2699B049-6527-4910-8D2B-55C9B73A5B09}" sibTransId="{386DB312-256A-47BB-A47F-DA70204182A2}"/>
    <dgm:cxn modelId="{9271ED5A-EB11-4B49-95F8-D5B4E4B78C7C}" type="presOf" srcId="{DC529176-DB4C-4BD5-B356-BCC4FE6D6ADF}" destId="{BF6FD585-2BEE-4632-BB7B-D4EC917B3E72}" srcOrd="2" destOrd="0" presId="urn:microsoft.com/office/officeart/2005/8/layout/gear1"/>
    <dgm:cxn modelId="{B7BF0400-14E0-4509-A6BA-89593EDE49BC}" type="presOf" srcId="{E307A3FE-A975-490C-B6F7-C2A76FF236BF}" destId="{BF4EC689-32F9-405D-8549-420EF5017E37}" srcOrd="0" destOrd="0" presId="urn:microsoft.com/office/officeart/2005/8/layout/gear1"/>
    <dgm:cxn modelId="{66168824-5F06-477D-98EC-AC0C13D14F22}" type="presOf" srcId="{82286D34-77A3-44DC-A66E-14CF159046F4}" destId="{97E8BEB7-5EAC-42FF-ABDE-5CD0C16BCCA7}" srcOrd="1" destOrd="0" presId="urn:microsoft.com/office/officeart/2005/8/layout/gear1"/>
    <dgm:cxn modelId="{25E756AD-B0BA-45F0-8234-57D00317E4DB}" type="presOf" srcId="{E307A3FE-A975-490C-B6F7-C2A76FF236BF}" destId="{07145F91-1951-4AD5-BD3A-5A40AC85F81F}" srcOrd="2" destOrd="0" presId="urn:microsoft.com/office/officeart/2005/8/layout/gear1"/>
    <dgm:cxn modelId="{1E25C482-38AE-4317-ADE2-4819ABF2DC85}" type="presOf" srcId="{82286D34-77A3-44DC-A66E-14CF159046F4}" destId="{77D63AEB-05EF-4B1F-87B0-9A7DC3A1D973}" srcOrd="0" destOrd="0" presId="urn:microsoft.com/office/officeart/2005/8/layout/gear1"/>
    <dgm:cxn modelId="{BCC3A5BC-3921-4A46-AE05-0BACF15FEEF7}" type="presOf" srcId="{E307A3FE-A975-490C-B6F7-C2A76FF236BF}" destId="{040ADAFB-514F-459C-8430-F8BB19C6FACC}" srcOrd="3" destOrd="0" presId="urn:microsoft.com/office/officeart/2005/8/layout/gear1"/>
    <dgm:cxn modelId="{A7FB3BE6-6013-4F8A-87D0-9AAB96962D29}" type="presOf" srcId="{4FE1DA27-F6D3-44D7-8063-79EC5C15C9D3}" destId="{973AE8DA-6904-4E40-9FA3-DBC21D10B518}" srcOrd="0" destOrd="0" presId="urn:microsoft.com/office/officeart/2005/8/layout/gear1"/>
    <dgm:cxn modelId="{1DCB6709-029F-440E-BDC5-18BC891D7FA8}" srcId="{8519D690-3BAC-47BF-8003-D65B7D542599}" destId="{E307A3FE-A975-490C-B6F7-C2A76FF236BF}" srcOrd="2" destOrd="0" parTransId="{74AAA281-270F-4A19-8BD9-9C802F2C453A}" sibTransId="{7093915C-3200-459D-ABCB-7E414CF3A6D4}"/>
    <dgm:cxn modelId="{01B72E36-3538-4EEB-BC09-D178B1A26100}" srcId="{8519D690-3BAC-47BF-8003-D65B7D542599}" destId="{EA2A2622-E5D4-4073-A877-C1B3B8913BB9}" srcOrd="4" destOrd="0" parTransId="{905EEA9E-C451-4174-AAE3-8F9EDBDA6959}" sibTransId="{CFB5F298-86C7-4963-B1C1-FD19A16C1665}"/>
    <dgm:cxn modelId="{58970F00-BFC2-43D2-BA5E-74F25818BE7B}" type="presOf" srcId="{82286D34-77A3-44DC-A66E-14CF159046F4}" destId="{DC9C483F-DEE9-4223-9E67-87BAE6D10568}" srcOrd="2" destOrd="0" presId="urn:microsoft.com/office/officeart/2005/8/layout/gear1"/>
    <dgm:cxn modelId="{5E62B293-2331-4D96-8F52-23F1F180CBD2}" type="presParOf" srcId="{388B2B97-C4B8-4EE5-930B-A27096209AC8}" destId="{E6D9378D-E54D-4F7D-AFF6-4AD231D34432}" srcOrd="0" destOrd="0" presId="urn:microsoft.com/office/officeart/2005/8/layout/gear1"/>
    <dgm:cxn modelId="{8846B2D9-B220-464A-8BCC-7C28E516FD35}" type="presParOf" srcId="{388B2B97-C4B8-4EE5-930B-A27096209AC8}" destId="{121450EB-1362-4BCB-ABC0-1D7F3BA046A8}" srcOrd="1" destOrd="0" presId="urn:microsoft.com/office/officeart/2005/8/layout/gear1"/>
    <dgm:cxn modelId="{A0902645-EB74-44A7-AE44-43D276F16BA9}" type="presParOf" srcId="{388B2B97-C4B8-4EE5-930B-A27096209AC8}" destId="{BF6FD585-2BEE-4632-BB7B-D4EC917B3E72}" srcOrd="2" destOrd="0" presId="urn:microsoft.com/office/officeart/2005/8/layout/gear1"/>
    <dgm:cxn modelId="{D88067DA-5D1E-4AB2-9541-176DAF77217A}" type="presParOf" srcId="{388B2B97-C4B8-4EE5-930B-A27096209AC8}" destId="{77D63AEB-05EF-4B1F-87B0-9A7DC3A1D973}" srcOrd="3" destOrd="0" presId="urn:microsoft.com/office/officeart/2005/8/layout/gear1"/>
    <dgm:cxn modelId="{2808082F-8BC3-4FAE-A4C7-D45AA4BACB50}" type="presParOf" srcId="{388B2B97-C4B8-4EE5-930B-A27096209AC8}" destId="{97E8BEB7-5EAC-42FF-ABDE-5CD0C16BCCA7}" srcOrd="4" destOrd="0" presId="urn:microsoft.com/office/officeart/2005/8/layout/gear1"/>
    <dgm:cxn modelId="{332A56DE-B591-4BFC-9794-2FE198AF8589}" type="presParOf" srcId="{388B2B97-C4B8-4EE5-930B-A27096209AC8}" destId="{DC9C483F-DEE9-4223-9E67-87BAE6D10568}" srcOrd="5" destOrd="0" presId="urn:microsoft.com/office/officeart/2005/8/layout/gear1"/>
    <dgm:cxn modelId="{B6E13E28-6EFF-4FA8-900D-AE02DF25E645}" type="presParOf" srcId="{388B2B97-C4B8-4EE5-930B-A27096209AC8}" destId="{BF4EC689-32F9-405D-8549-420EF5017E37}" srcOrd="6" destOrd="0" presId="urn:microsoft.com/office/officeart/2005/8/layout/gear1"/>
    <dgm:cxn modelId="{826D149E-8246-4532-95AE-CB8A413260EB}" type="presParOf" srcId="{388B2B97-C4B8-4EE5-930B-A27096209AC8}" destId="{185A4BED-4C21-4218-9D9F-E0D0D36A5411}" srcOrd="7" destOrd="0" presId="urn:microsoft.com/office/officeart/2005/8/layout/gear1"/>
    <dgm:cxn modelId="{052106AE-1645-4D86-9B32-2EF9D4F0E392}" type="presParOf" srcId="{388B2B97-C4B8-4EE5-930B-A27096209AC8}" destId="{07145F91-1951-4AD5-BD3A-5A40AC85F81F}" srcOrd="8" destOrd="0" presId="urn:microsoft.com/office/officeart/2005/8/layout/gear1"/>
    <dgm:cxn modelId="{62F43588-A498-43C5-BB8E-176E825DE0B6}" type="presParOf" srcId="{388B2B97-C4B8-4EE5-930B-A27096209AC8}" destId="{040ADAFB-514F-459C-8430-F8BB19C6FACC}" srcOrd="9" destOrd="0" presId="urn:microsoft.com/office/officeart/2005/8/layout/gear1"/>
    <dgm:cxn modelId="{2B61818D-D003-48CC-9AD8-0050076CB67E}" type="presParOf" srcId="{388B2B97-C4B8-4EE5-930B-A27096209AC8}" destId="{65A41E0F-D792-4CF7-B90A-9B87DC5ED348}" srcOrd="10" destOrd="0" presId="urn:microsoft.com/office/officeart/2005/8/layout/gear1"/>
    <dgm:cxn modelId="{BF7BFE17-8DAB-4EE2-9556-B8859824AA1C}" type="presParOf" srcId="{388B2B97-C4B8-4EE5-930B-A27096209AC8}" destId="{973AE8DA-6904-4E40-9FA3-DBC21D10B518}" srcOrd="11" destOrd="0" presId="urn:microsoft.com/office/officeart/2005/8/layout/gear1"/>
    <dgm:cxn modelId="{C4E44487-B0F6-4AE6-B78C-9FE00EF50409}" type="presParOf" srcId="{388B2B97-C4B8-4EE5-930B-A27096209AC8}" destId="{717C12ED-F505-4451-A950-823BC4FFAAE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19D690-3BAC-47BF-8003-D65B7D542599}" type="doc">
      <dgm:prSet loTypeId="urn:microsoft.com/office/officeart/2005/8/layout/gear1" loCatId="cycle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DC529176-DB4C-4BD5-B356-BCC4FE6D6ADF}">
      <dgm:prSet phldrT="[Text]" custT="1"/>
      <dgm:spPr/>
      <dgm:t>
        <a:bodyPr/>
        <a:lstStyle/>
        <a:p>
          <a:r>
            <a:rPr lang="de-DE" sz="2200" dirty="0" smtClean="0">
              <a:latin typeface="+mj-lt"/>
            </a:rPr>
            <a:t>neue Information</a:t>
          </a:r>
          <a:endParaRPr lang="de-DE" sz="2200" dirty="0">
            <a:latin typeface="+mj-lt"/>
          </a:endParaRPr>
        </a:p>
      </dgm:t>
    </dgm:pt>
    <dgm:pt modelId="{E3C0FAA6-60C4-4717-B37E-DCACE1912003}" type="parTrans" cxnId="{B0167663-8BF8-4510-9842-6F8199145C5E}">
      <dgm:prSet/>
      <dgm:spPr/>
      <dgm:t>
        <a:bodyPr/>
        <a:lstStyle/>
        <a:p>
          <a:endParaRPr lang="de-DE"/>
        </a:p>
      </dgm:t>
    </dgm:pt>
    <dgm:pt modelId="{15E88F23-E6D0-4E8B-B5F2-3F3AA27E0B27}" type="sibTrans" cxnId="{B0167663-8BF8-4510-9842-6F8199145C5E}">
      <dgm:prSet/>
      <dgm:spPr/>
      <dgm:t>
        <a:bodyPr/>
        <a:lstStyle/>
        <a:p>
          <a:endParaRPr lang="de-DE"/>
        </a:p>
      </dgm:t>
    </dgm:pt>
    <dgm:pt modelId="{82286D34-77A3-44DC-A66E-14CF159046F4}">
      <dgm:prSet phldrT="[Text]" custT="1"/>
      <dgm:spPr/>
      <dgm:t>
        <a:bodyPr/>
        <a:lstStyle/>
        <a:p>
          <a:r>
            <a:rPr lang="de-DE" sz="1800" dirty="0" smtClean="0">
              <a:latin typeface="+mj-lt"/>
            </a:rPr>
            <a:t>verstehen und einordnen</a:t>
          </a:r>
          <a:endParaRPr lang="de-DE" sz="1800" dirty="0">
            <a:latin typeface="+mj-lt"/>
          </a:endParaRPr>
        </a:p>
      </dgm:t>
    </dgm:pt>
    <dgm:pt modelId="{46644C2A-1AE1-4947-9E2A-00F6A252CE17}" type="parTrans" cxnId="{E2FC33AB-7EE1-46FF-B7C4-7E9316A89F76}">
      <dgm:prSet/>
      <dgm:spPr/>
      <dgm:t>
        <a:bodyPr/>
        <a:lstStyle/>
        <a:p>
          <a:endParaRPr lang="de-DE"/>
        </a:p>
      </dgm:t>
    </dgm:pt>
    <dgm:pt modelId="{4FE1DA27-F6D3-44D7-8063-79EC5C15C9D3}" type="sibTrans" cxnId="{E2FC33AB-7EE1-46FF-B7C4-7E9316A89F76}">
      <dgm:prSet/>
      <dgm:spPr/>
      <dgm:t>
        <a:bodyPr/>
        <a:lstStyle/>
        <a:p>
          <a:endParaRPr lang="de-DE"/>
        </a:p>
      </dgm:t>
    </dgm:pt>
    <dgm:pt modelId="{E307A3FE-A975-490C-B6F7-C2A76FF236BF}">
      <dgm:prSet phldrT="[Text]" custT="1"/>
      <dgm:spPr/>
      <dgm:t>
        <a:bodyPr/>
        <a:lstStyle/>
        <a:p>
          <a:r>
            <a:rPr lang="de-DE" sz="1800" dirty="0" smtClean="0">
              <a:latin typeface="+mj-lt"/>
            </a:rPr>
            <a:t>verknüpfen und erinnern</a:t>
          </a:r>
          <a:endParaRPr lang="de-DE" sz="1800" dirty="0">
            <a:latin typeface="+mj-lt"/>
          </a:endParaRPr>
        </a:p>
      </dgm:t>
    </dgm:pt>
    <dgm:pt modelId="{74AAA281-270F-4A19-8BD9-9C802F2C453A}" type="parTrans" cxnId="{1DCB6709-029F-440E-BDC5-18BC891D7FA8}">
      <dgm:prSet/>
      <dgm:spPr/>
      <dgm:t>
        <a:bodyPr/>
        <a:lstStyle/>
        <a:p>
          <a:endParaRPr lang="de-DE"/>
        </a:p>
      </dgm:t>
    </dgm:pt>
    <dgm:pt modelId="{7093915C-3200-459D-ABCB-7E414CF3A6D4}" type="sibTrans" cxnId="{1DCB6709-029F-440E-BDC5-18BC891D7FA8}">
      <dgm:prSet/>
      <dgm:spPr/>
      <dgm:t>
        <a:bodyPr/>
        <a:lstStyle/>
        <a:p>
          <a:endParaRPr lang="de-DE"/>
        </a:p>
      </dgm:t>
    </dgm:pt>
    <dgm:pt modelId="{EA2A2622-E5D4-4073-A877-C1B3B8913BB9}">
      <dgm:prSet phldrT="[Text]"/>
      <dgm:spPr/>
      <dgm:t>
        <a:bodyPr/>
        <a:lstStyle/>
        <a:p>
          <a:endParaRPr lang="de-DE"/>
        </a:p>
      </dgm:t>
    </dgm:pt>
    <dgm:pt modelId="{905EEA9E-C451-4174-AAE3-8F9EDBDA6959}" type="parTrans" cxnId="{01B72E36-3538-4EEB-BC09-D178B1A26100}">
      <dgm:prSet/>
      <dgm:spPr/>
      <dgm:t>
        <a:bodyPr/>
        <a:lstStyle/>
        <a:p>
          <a:endParaRPr lang="de-DE"/>
        </a:p>
      </dgm:t>
    </dgm:pt>
    <dgm:pt modelId="{CFB5F298-86C7-4963-B1C1-FD19A16C1665}" type="sibTrans" cxnId="{01B72E36-3538-4EEB-BC09-D178B1A26100}">
      <dgm:prSet/>
      <dgm:spPr/>
      <dgm:t>
        <a:bodyPr/>
        <a:lstStyle/>
        <a:p>
          <a:endParaRPr lang="de-DE"/>
        </a:p>
      </dgm:t>
    </dgm:pt>
    <dgm:pt modelId="{B6C6B18F-06C0-429D-9381-F66E6F14525E}">
      <dgm:prSet phldrT="[Text]"/>
      <dgm:spPr/>
      <dgm:t>
        <a:bodyPr/>
        <a:lstStyle/>
        <a:p>
          <a:endParaRPr lang="de-DE"/>
        </a:p>
      </dgm:t>
    </dgm:pt>
    <dgm:pt modelId="{2699B049-6527-4910-8D2B-55C9B73A5B09}" type="parTrans" cxnId="{53C4F022-D311-4631-B175-86745938E20B}">
      <dgm:prSet/>
      <dgm:spPr/>
      <dgm:t>
        <a:bodyPr/>
        <a:lstStyle/>
        <a:p>
          <a:endParaRPr lang="de-DE"/>
        </a:p>
      </dgm:t>
    </dgm:pt>
    <dgm:pt modelId="{386DB312-256A-47BB-A47F-DA70204182A2}" type="sibTrans" cxnId="{53C4F022-D311-4631-B175-86745938E20B}">
      <dgm:prSet/>
      <dgm:spPr/>
      <dgm:t>
        <a:bodyPr/>
        <a:lstStyle/>
        <a:p>
          <a:endParaRPr lang="de-DE"/>
        </a:p>
      </dgm:t>
    </dgm:pt>
    <dgm:pt modelId="{388B2B97-C4B8-4EE5-930B-A27096209AC8}" type="pres">
      <dgm:prSet presAssocID="{8519D690-3BAC-47BF-8003-D65B7D542599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6D9378D-E54D-4F7D-AFF6-4AD231D34432}" type="pres">
      <dgm:prSet presAssocID="{DC529176-DB4C-4BD5-B356-BCC4FE6D6ADF}" presName="gear1" presStyleLbl="node1" presStyleIdx="0" presStyleCnt="3" custLinFactNeighborX="-132" custLinFactNeighborY="-20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21450EB-1362-4BCB-ABC0-1D7F3BA046A8}" type="pres">
      <dgm:prSet presAssocID="{DC529176-DB4C-4BD5-B356-BCC4FE6D6ADF}" presName="gear1srcNode" presStyleLbl="node1" presStyleIdx="0" presStyleCnt="3"/>
      <dgm:spPr/>
      <dgm:t>
        <a:bodyPr/>
        <a:lstStyle/>
        <a:p>
          <a:endParaRPr lang="de-DE"/>
        </a:p>
      </dgm:t>
    </dgm:pt>
    <dgm:pt modelId="{BF6FD585-2BEE-4632-BB7B-D4EC917B3E72}" type="pres">
      <dgm:prSet presAssocID="{DC529176-DB4C-4BD5-B356-BCC4FE6D6ADF}" presName="gear1dstNode" presStyleLbl="node1" presStyleIdx="0" presStyleCnt="3"/>
      <dgm:spPr/>
      <dgm:t>
        <a:bodyPr/>
        <a:lstStyle/>
        <a:p>
          <a:endParaRPr lang="de-DE"/>
        </a:p>
      </dgm:t>
    </dgm:pt>
    <dgm:pt modelId="{77D63AEB-05EF-4B1F-87B0-9A7DC3A1D973}" type="pres">
      <dgm:prSet presAssocID="{82286D34-77A3-44DC-A66E-14CF159046F4}" presName="gear2" presStyleLbl="node1" presStyleIdx="1" presStyleCnt="3" custScaleX="107029" custScaleY="103419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7E8BEB7-5EAC-42FF-ABDE-5CD0C16BCCA7}" type="pres">
      <dgm:prSet presAssocID="{82286D34-77A3-44DC-A66E-14CF159046F4}" presName="gear2srcNode" presStyleLbl="node1" presStyleIdx="1" presStyleCnt="3"/>
      <dgm:spPr/>
      <dgm:t>
        <a:bodyPr/>
        <a:lstStyle/>
        <a:p>
          <a:endParaRPr lang="de-DE"/>
        </a:p>
      </dgm:t>
    </dgm:pt>
    <dgm:pt modelId="{DC9C483F-DEE9-4223-9E67-87BAE6D10568}" type="pres">
      <dgm:prSet presAssocID="{82286D34-77A3-44DC-A66E-14CF159046F4}" presName="gear2dstNode" presStyleLbl="node1" presStyleIdx="1" presStyleCnt="3"/>
      <dgm:spPr/>
      <dgm:t>
        <a:bodyPr/>
        <a:lstStyle/>
        <a:p>
          <a:endParaRPr lang="de-DE"/>
        </a:p>
      </dgm:t>
    </dgm:pt>
    <dgm:pt modelId="{BF4EC689-32F9-405D-8549-420EF5017E37}" type="pres">
      <dgm:prSet presAssocID="{E307A3FE-A975-490C-B6F7-C2A76FF236BF}" presName="gear3" presStyleLbl="node1" presStyleIdx="2" presStyleCnt="3"/>
      <dgm:spPr/>
      <dgm:t>
        <a:bodyPr/>
        <a:lstStyle/>
        <a:p>
          <a:endParaRPr lang="de-DE"/>
        </a:p>
      </dgm:t>
    </dgm:pt>
    <dgm:pt modelId="{185A4BED-4C21-4218-9D9F-E0D0D36A5411}" type="pres">
      <dgm:prSet presAssocID="{E307A3FE-A975-490C-B6F7-C2A76FF236B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7145F91-1951-4AD5-BD3A-5A40AC85F81F}" type="pres">
      <dgm:prSet presAssocID="{E307A3FE-A975-490C-B6F7-C2A76FF236BF}" presName="gear3srcNode" presStyleLbl="node1" presStyleIdx="2" presStyleCnt="3"/>
      <dgm:spPr/>
      <dgm:t>
        <a:bodyPr/>
        <a:lstStyle/>
        <a:p>
          <a:endParaRPr lang="de-DE"/>
        </a:p>
      </dgm:t>
    </dgm:pt>
    <dgm:pt modelId="{040ADAFB-514F-459C-8430-F8BB19C6FACC}" type="pres">
      <dgm:prSet presAssocID="{E307A3FE-A975-490C-B6F7-C2A76FF236BF}" presName="gear3dstNode" presStyleLbl="node1" presStyleIdx="2" presStyleCnt="3"/>
      <dgm:spPr/>
      <dgm:t>
        <a:bodyPr/>
        <a:lstStyle/>
        <a:p>
          <a:endParaRPr lang="de-DE"/>
        </a:p>
      </dgm:t>
    </dgm:pt>
    <dgm:pt modelId="{65A41E0F-D792-4CF7-B90A-9B87DC5ED348}" type="pres">
      <dgm:prSet presAssocID="{15E88F23-E6D0-4E8B-B5F2-3F3AA27E0B27}" presName="connector1" presStyleLbl="sibTrans2D1" presStyleIdx="0" presStyleCnt="3" custLinFactNeighborX="-462" custLinFactNeighborY="220"/>
      <dgm:spPr/>
      <dgm:t>
        <a:bodyPr/>
        <a:lstStyle/>
        <a:p>
          <a:endParaRPr lang="de-DE"/>
        </a:p>
      </dgm:t>
    </dgm:pt>
    <dgm:pt modelId="{973AE8DA-6904-4E40-9FA3-DBC21D10B518}" type="pres">
      <dgm:prSet presAssocID="{4FE1DA27-F6D3-44D7-8063-79EC5C15C9D3}" presName="connector2" presStyleLbl="sibTrans2D1" presStyleIdx="1" presStyleCnt="3"/>
      <dgm:spPr/>
      <dgm:t>
        <a:bodyPr/>
        <a:lstStyle/>
        <a:p>
          <a:endParaRPr lang="de-DE"/>
        </a:p>
      </dgm:t>
    </dgm:pt>
    <dgm:pt modelId="{717C12ED-F505-4451-A950-823BC4FFAAE5}" type="pres">
      <dgm:prSet presAssocID="{7093915C-3200-459D-ABCB-7E414CF3A6D4}" presName="connector3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E2FC33AB-7EE1-46FF-B7C4-7E9316A89F76}" srcId="{8519D690-3BAC-47BF-8003-D65B7D542599}" destId="{82286D34-77A3-44DC-A66E-14CF159046F4}" srcOrd="1" destOrd="0" parTransId="{46644C2A-1AE1-4947-9E2A-00F6A252CE17}" sibTransId="{4FE1DA27-F6D3-44D7-8063-79EC5C15C9D3}"/>
    <dgm:cxn modelId="{5DF6AD95-B979-4C44-AA56-4BDA7D9AC03B}" type="presOf" srcId="{E307A3FE-A975-490C-B6F7-C2A76FF236BF}" destId="{185A4BED-4C21-4218-9D9F-E0D0D36A5411}" srcOrd="1" destOrd="0" presId="urn:microsoft.com/office/officeart/2005/8/layout/gear1"/>
    <dgm:cxn modelId="{D9B6E530-E661-4027-8850-338ADB8D7306}" type="presOf" srcId="{82286D34-77A3-44DC-A66E-14CF159046F4}" destId="{77D63AEB-05EF-4B1F-87B0-9A7DC3A1D973}" srcOrd="0" destOrd="0" presId="urn:microsoft.com/office/officeart/2005/8/layout/gear1"/>
    <dgm:cxn modelId="{178A88F9-9D2B-4DCD-8159-6B5B8DDAFC7F}" type="presOf" srcId="{E307A3FE-A975-490C-B6F7-C2A76FF236BF}" destId="{040ADAFB-514F-459C-8430-F8BB19C6FACC}" srcOrd="3" destOrd="0" presId="urn:microsoft.com/office/officeart/2005/8/layout/gear1"/>
    <dgm:cxn modelId="{0442B5D9-B359-4D5E-943D-C7C6DC5DCED0}" type="presOf" srcId="{82286D34-77A3-44DC-A66E-14CF159046F4}" destId="{DC9C483F-DEE9-4223-9E67-87BAE6D10568}" srcOrd="2" destOrd="0" presId="urn:microsoft.com/office/officeart/2005/8/layout/gear1"/>
    <dgm:cxn modelId="{B0167663-8BF8-4510-9842-6F8199145C5E}" srcId="{8519D690-3BAC-47BF-8003-D65B7D542599}" destId="{DC529176-DB4C-4BD5-B356-BCC4FE6D6ADF}" srcOrd="0" destOrd="0" parTransId="{E3C0FAA6-60C4-4717-B37E-DCACE1912003}" sibTransId="{15E88F23-E6D0-4E8B-B5F2-3F3AA27E0B27}"/>
    <dgm:cxn modelId="{ED2DFC7E-21D0-475F-8BC5-B961E67C221F}" type="presOf" srcId="{DC529176-DB4C-4BD5-B356-BCC4FE6D6ADF}" destId="{BF6FD585-2BEE-4632-BB7B-D4EC917B3E72}" srcOrd="2" destOrd="0" presId="urn:microsoft.com/office/officeart/2005/8/layout/gear1"/>
    <dgm:cxn modelId="{53C4F022-D311-4631-B175-86745938E20B}" srcId="{8519D690-3BAC-47BF-8003-D65B7D542599}" destId="{B6C6B18F-06C0-429D-9381-F66E6F14525E}" srcOrd="3" destOrd="0" parTransId="{2699B049-6527-4910-8D2B-55C9B73A5B09}" sibTransId="{386DB312-256A-47BB-A47F-DA70204182A2}"/>
    <dgm:cxn modelId="{20FA6523-565E-40E2-8992-6C4F27D0F37A}" type="presOf" srcId="{4FE1DA27-F6D3-44D7-8063-79EC5C15C9D3}" destId="{973AE8DA-6904-4E40-9FA3-DBC21D10B518}" srcOrd="0" destOrd="0" presId="urn:microsoft.com/office/officeart/2005/8/layout/gear1"/>
    <dgm:cxn modelId="{2C7E3FD7-2A5D-49AA-9445-A5341DEF73CC}" type="presOf" srcId="{8519D690-3BAC-47BF-8003-D65B7D542599}" destId="{388B2B97-C4B8-4EE5-930B-A27096209AC8}" srcOrd="0" destOrd="0" presId="urn:microsoft.com/office/officeart/2005/8/layout/gear1"/>
    <dgm:cxn modelId="{3E8429A4-1FAA-46D5-922A-C5384E8959AE}" type="presOf" srcId="{E307A3FE-A975-490C-B6F7-C2A76FF236BF}" destId="{BF4EC689-32F9-405D-8549-420EF5017E37}" srcOrd="0" destOrd="0" presId="urn:microsoft.com/office/officeart/2005/8/layout/gear1"/>
    <dgm:cxn modelId="{159EB0D9-942D-465E-93AD-D10EFFF1160A}" type="presOf" srcId="{7093915C-3200-459D-ABCB-7E414CF3A6D4}" destId="{717C12ED-F505-4451-A950-823BC4FFAAE5}" srcOrd="0" destOrd="0" presId="urn:microsoft.com/office/officeart/2005/8/layout/gear1"/>
    <dgm:cxn modelId="{43FE0E60-6F1D-4DC1-ABB6-28B429F95FDC}" type="presOf" srcId="{E307A3FE-A975-490C-B6F7-C2A76FF236BF}" destId="{07145F91-1951-4AD5-BD3A-5A40AC85F81F}" srcOrd="2" destOrd="0" presId="urn:microsoft.com/office/officeart/2005/8/layout/gear1"/>
    <dgm:cxn modelId="{BC693E24-F0AB-4458-84FC-F2F4F8DC23E0}" type="presOf" srcId="{DC529176-DB4C-4BD5-B356-BCC4FE6D6ADF}" destId="{E6D9378D-E54D-4F7D-AFF6-4AD231D34432}" srcOrd="0" destOrd="0" presId="urn:microsoft.com/office/officeart/2005/8/layout/gear1"/>
    <dgm:cxn modelId="{1BFE25A9-849C-4E60-AF0A-497F6D7CE610}" type="presOf" srcId="{DC529176-DB4C-4BD5-B356-BCC4FE6D6ADF}" destId="{121450EB-1362-4BCB-ABC0-1D7F3BA046A8}" srcOrd="1" destOrd="0" presId="urn:microsoft.com/office/officeart/2005/8/layout/gear1"/>
    <dgm:cxn modelId="{1DCB6709-029F-440E-BDC5-18BC891D7FA8}" srcId="{8519D690-3BAC-47BF-8003-D65B7D542599}" destId="{E307A3FE-A975-490C-B6F7-C2A76FF236BF}" srcOrd="2" destOrd="0" parTransId="{74AAA281-270F-4A19-8BD9-9C802F2C453A}" sibTransId="{7093915C-3200-459D-ABCB-7E414CF3A6D4}"/>
    <dgm:cxn modelId="{01B72E36-3538-4EEB-BC09-D178B1A26100}" srcId="{8519D690-3BAC-47BF-8003-D65B7D542599}" destId="{EA2A2622-E5D4-4073-A877-C1B3B8913BB9}" srcOrd="4" destOrd="0" parTransId="{905EEA9E-C451-4174-AAE3-8F9EDBDA6959}" sibTransId="{CFB5F298-86C7-4963-B1C1-FD19A16C1665}"/>
    <dgm:cxn modelId="{C67624ED-C7D8-4758-AF32-67CA6B635CBC}" type="presOf" srcId="{82286D34-77A3-44DC-A66E-14CF159046F4}" destId="{97E8BEB7-5EAC-42FF-ABDE-5CD0C16BCCA7}" srcOrd="1" destOrd="0" presId="urn:microsoft.com/office/officeart/2005/8/layout/gear1"/>
    <dgm:cxn modelId="{DA16CB7E-89D0-4E41-B2D2-F60DB0297271}" type="presOf" srcId="{15E88F23-E6D0-4E8B-B5F2-3F3AA27E0B27}" destId="{65A41E0F-D792-4CF7-B90A-9B87DC5ED348}" srcOrd="0" destOrd="0" presId="urn:microsoft.com/office/officeart/2005/8/layout/gear1"/>
    <dgm:cxn modelId="{E5439FF6-63DF-41C4-8EF9-0A28EF06C43E}" type="presParOf" srcId="{388B2B97-C4B8-4EE5-930B-A27096209AC8}" destId="{E6D9378D-E54D-4F7D-AFF6-4AD231D34432}" srcOrd="0" destOrd="0" presId="urn:microsoft.com/office/officeart/2005/8/layout/gear1"/>
    <dgm:cxn modelId="{1A094233-574C-49FA-A9B3-5B7A2D0E9D46}" type="presParOf" srcId="{388B2B97-C4B8-4EE5-930B-A27096209AC8}" destId="{121450EB-1362-4BCB-ABC0-1D7F3BA046A8}" srcOrd="1" destOrd="0" presId="urn:microsoft.com/office/officeart/2005/8/layout/gear1"/>
    <dgm:cxn modelId="{049207D6-6CE8-485F-AB8B-BB73E8B96240}" type="presParOf" srcId="{388B2B97-C4B8-4EE5-930B-A27096209AC8}" destId="{BF6FD585-2BEE-4632-BB7B-D4EC917B3E72}" srcOrd="2" destOrd="0" presId="urn:microsoft.com/office/officeart/2005/8/layout/gear1"/>
    <dgm:cxn modelId="{C18EFA20-8B5A-427F-A0E5-3FA99519991A}" type="presParOf" srcId="{388B2B97-C4B8-4EE5-930B-A27096209AC8}" destId="{77D63AEB-05EF-4B1F-87B0-9A7DC3A1D973}" srcOrd="3" destOrd="0" presId="urn:microsoft.com/office/officeart/2005/8/layout/gear1"/>
    <dgm:cxn modelId="{0A3F1193-F641-4055-A539-C9337BDE95F6}" type="presParOf" srcId="{388B2B97-C4B8-4EE5-930B-A27096209AC8}" destId="{97E8BEB7-5EAC-42FF-ABDE-5CD0C16BCCA7}" srcOrd="4" destOrd="0" presId="urn:microsoft.com/office/officeart/2005/8/layout/gear1"/>
    <dgm:cxn modelId="{78896EE7-E322-4A7D-88D0-B1C233521166}" type="presParOf" srcId="{388B2B97-C4B8-4EE5-930B-A27096209AC8}" destId="{DC9C483F-DEE9-4223-9E67-87BAE6D10568}" srcOrd="5" destOrd="0" presId="urn:microsoft.com/office/officeart/2005/8/layout/gear1"/>
    <dgm:cxn modelId="{2EF8E1B9-AE91-439A-8F97-CAD8170BDBF7}" type="presParOf" srcId="{388B2B97-C4B8-4EE5-930B-A27096209AC8}" destId="{BF4EC689-32F9-405D-8549-420EF5017E37}" srcOrd="6" destOrd="0" presId="urn:microsoft.com/office/officeart/2005/8/layout/gear1"/>
    <dgm:cxn modelId="{138A7120-18EB-4B92-A120-C9251EC4DDAD}" type="presParOf" srcId="{388B2B97-C4B8-4EE5-930B-A27096209AC8}" destId="{185A4BED-4C21-4218-9D9F-E0D0D36A5411}" srcOrd="7" destOrd="0" presId="urn:microsoft.com/office/officeart/2005/8/layout/gear1"/>
    <dgm:cxn modelId="{AF9BE787-3580-40B1-9F39-398A43D65966}" type="presParOf" srcId="{388B2B97-C4B8-4EE5-930B-A27096209AC8}" destId="{07145F91-1951-4AD5-BD3A-5A40AC85F81F}" srcOrd="8" destOrd="0" presId="urn:microsoft.com/office/officeart/2005/8/layout/gear1"/>
    <dgm:cxn modelId="{F86032E7-442A-4A8B-8A21-5243595CA151}" type="presParOf" srcId="{388B2B97-C4B8-4EE5-930B-A27096209AC8}" destId="{040ADAFB-514F-459C-8430-F8BB19C6FACC}" srcOrd="9" destOrd="0" presId="urn:microsoft.com/office/officeart/2005/8/layout/gear1"/>
    <dgm:cxn modelId="{CB4CA60D-C9CB-4E80-A77A-4F92FC2578E5}" type="presParOf" srcId="{388B2B97-C4B8-4EE5-930B-A27096209AC8}" destId="{65A41E0F-D792-4CF7-B90A-9B87DC5ED348}" srcOrd="10" destOrd="0" presId="urn:microsoft.com/office/officeart/2005/8/layout/gear1"/>
    <dgm:cxn modelId="{86100721-E5CF-4917-AD44-DDE48E1E1F42}" type="presParOf" srcId="{388B2B97-C4B8-4EE5-930B-A27096209AC8}" destId="{973AE8DA-6904-4E40-9FA3-DBC21D10B518}" srcOrd="11" destOrd="0" presId="urn:microsoft.com/office/officeart/2005/8/layout/gear1"/>
    <dgm:cxn modelId="{B4CBEFF3-49D3-4EBD-8C9D-100CCA0659CC}" type="presParOf" srcId="{388B2B97-C4B8-4EE5-930B-A27096209AC8}" destId="{717C12ED-F505-4451-A950-823BC4FFAAE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19D690-3BAC-47BF-8003-D65B7D542599}" type="doc">
      <dgm:prSet loTypeId="urn:microsoft.com/office/officeart/2005/8/layout/gear1" loCatId="cycle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de-DE"/>
        </a:p>
      </dgm:t>
    </dgm:pt>
    <dgm:pt modelId="{DC529176-DB4C-4BD5-B356-BCC4FE6D6ADF}">
      <dgm:prSet phldrT="[Text]" custT="1"/>
      <dgm:spPr/>
      <dgm:t>
        <a:bodyPr/>
        <a:lstStyle/>
        <a:p>
          <a:r>
            <a:rPr lang="de-DE" sz="2200" dirty="0" smtClean="0">
              <a:latin typeface="+mj-lt"/>
            </a:rPr>
            <a:t>neue Information</a:t>
          </a:r>
          <a:endParaRPr lang="de-DE" sz="2200" dirty="0">
            <a:latin typeface="+mj-lt"/>
          </a:endParaRPr>
        </a:p>
      </dgm:t>
    </dgm:pt>
    <dgm:pt modelId="{E3C0FAA6-60C4-4717-B37E-DCACE1912003}" type="parTrans" cxnId="{B0167663-8BF8-4510-9842-6F8199145C5E}">
      <dgm:prSet/>
      <dgm:spPr/>
      <dgm:t>
        <a:bodyPr/>
        <a:lstStyle/>
        <a:p>
          <a:endParaRPr lang="de-DE"/>
        </a:p>
      </dgm:t>
    </dgm:pt>
    <dgm:pt modelId="{15E88F23-E6D0-4E8B-B5F2-3F3AA27E0B27}" type="sibTrans" cxnId="{B0167663-8BF8-4510-9842-6F8199145C5E}">
      <dgm:prSet/>
      <dgm:spPr/>
      <dgm:t>
        <a:bodyPr/>
        <a:lstStyle/>
        <a:p>
          <a:endParaRPr lang="de-DE"/>
        </a:p>
      </dgm:t>
    </dgm:pt>
    <dgm:pt modelId="{82286D34-77A3-44DC-A66E-14CF159046F4}">
      <dgm:prSet phldrT="[Text]" custT="1"/>
      <dgm:spPr/>
      <dgm:t>
        <a:bodyPr/>
        <a:lstStyle/>
        <a:p>
          <a:r>
            <a:rPr lang="de-DE" sz="1800" dirty="0" smtClean="0">
              <a:latin typeface="+mj-lt"/>
            </a:rPr>
            <a:t>verstehen und einordnen</a:t>
          </a:r>
          <a:endParaRPr lang="de-DE" sz="1800" dirty="0">
            <a:latin typeface="+mj-lt"/>
          </a:endParaRPr>
        </a:p>
      </dgm:t>
    </dgm:pt>
    <dgm:pt modelId="{46644C2A-1AE1-4947-9E2A-00F6A252CE17}" type="parTrans" cxnId="{E2FC33AB-7EE1-46FF-B7C4-7E9316A89F76}">
      <dgm:prSet/>
      <dgm:spPr/>
      <dgm:t>
        <a:bodyPr/>
        <a:lstStyle/>
        <a:p>
          <a:endParaRPr lang="de-DE"/>
        </a:p>
      </dgm:t>
    </dgm:pt>
    <dgm:pt modelId="{4FE1DA27-F6D3-44D7-8063-79EC5C15C9D3}" type="sibTrans" cxnId="{E2FC33AB-7EE1-46FF-B7C4-7E9316A89F76}">
      <dgm:prSet/>
      <dgm:spPr/>
      <dgm:t>
        <a:bodyPr/>
        <a:lstStyle/>
        <a:p>
          <a:endParaRPr lang="de-DE"/>
        </a:p>
      </dgm:t>
    </dgm:pt>
    <dgm:pt modelId="{E307A3FE-A975-490C-B6F7-C2A76FF236BF}">
      <dgm:prSet phldrT="[Text]" custT="1"/>
      <dgm:spPr/>
      <dgm:t>
        <a:bodyPr/>
        <a:lstStyle/>
        <a:p>
          <a:r>
            <a:rPr lang="de-DE" sz="1800" dirty="0" smtClean="0">
              <a:latin typeface="+mj-lt"/>
            </a:rPr>
            <a:t>verknüpfen und erinnern</a:t>
          </a:r>
          <a:endParaRPr lang="de-DE" sz="1800" dirty="0">
            <a:latin typeface="+mj-lt"/>
          </a:endParaRPr>
        </a:p>
      </dgm:t>
    </dgm:pt>
    <dgm:pt modelId="{74AAA281-270F-4A19-8BD9-9C802F2C453A}" type="parTrans" cxnId="{1DCB6709-029F-440E-BDC5-18BC891D7FA8}">
      <dgm:prSet/>
      <dgm:spPr/>
      <dgm:t>
        <a:bodyPr/>
        <a:lstStyle/>
        <a:p>
          <a:endParaRPr lang="de-DE"/>
        </a:p>
      </dgm:t>
    </dgm:pt>
    <dgm:pt modelId="{7093915C-3200-459D-ABCB-7E414CF3A6D4}" type="sibTrans" cxnId="{1DCB6709-029F-440E-BDC5-18BC891D7FA8}">
      <dgm:prSet/>
      <dgm:spPr/>
      <dgm:t>
        <a:bodyPr/>
        <a:lstStyle/>
        <a:p>
          <a:endParaRPr lang="de-DE"/>
        </a:p>
      </dgm:t>
    </dgm:pt>
    <dgm:pt modelId="{EA2A2622-E5D4-4073-A877-C1B3B8913BB9}">
      <dgm:prSet phldrT="[Text]"/>
      <dgm:spPr/>
      <dgm:t>
        <a:bodyPr/>
        <a:lstStyle/>
        <a:p>
          <a:endParaRPr lang="de-DE"/>
        </a:p>
      </dgm:t>
    </dgm:pt>
    <dgm:pt modelId="{905EEA9E-C451-4174-AAE3-8F9EDBDA6959}" type="parTrans" cxnId="{01B72E36-3538-4EEB-BC09-D178B1A26100}">
      <dgm:prSet/>
      <dgm:spPr/>
      <dgm:t>
        <a:bodyPr/>
        <a:lstStyle/>
        <a:p>
          <a:endParaRPr lang="de-DE"/>
        </a:p>
      </dgm:t>
    </dgm:pt>
    <dgm:pt modelId="{CFB5F298-86C7-4963-B1C1-FD19A16C1665}" type="sibTrans" cxnId="{01B72E36-3538-4EEB-BC09-D178B1A26100}">
      <dgm:prSet/>
      <dgm:spPr/>
      <dgm:t>
        <a:bodyPr/>
        <a:lstStyle/>
        <a:p>
          <a:endParaRPr lang="de-DE"/>
        </a:p>
      </dgm:t>
    </dgm:pt>
    <dgm:pt modelId="{B6C6B18F-06C0-429D-9381-F66E6F14525E}">
      <dgm:prSet phldrT="[Text]"/>
      <dgm:spPr/>
      <dgm:t>
        <a:bodyPr/>
        <a:lstStyle/>
        <a:p>
          <a:endParaRPr lang="de-DE"/>
        </a:p>
      </dgm:t>
    </dgm:pt>
    <dgm:pt modelId="{2699B049-6527-4910-8D2B-55C9B73A5B09}" type="parTrans" cxnId="{53C4F022-D311-4631-B175-86745938E20B}">
      <dgm:prSet/>
      <dgm:spPr/>
      <dgm:t>
        <a:bodyPr/>
        <a:lstStyle/>
        <a:p>
          <a:endParaRPr lang="de-DE"/>
        </a:p>
      </dgm:t>
    </dgm:pt>
    <dgm:pt modelId="{386DB312-256A-47BB-A47F-DA70204182A2}" type="sibTrans" cxnId="{53C4F022-D311-4631-B175-86745938E20B}">
      <dgm:prSet/>
      <dgm:spPr/>
      <dgm:t>
        <a:bodyPr/>
        <a:lstStyle/>
        <a:p>
          <a:endParaRPr lang="de-DE"/>
        </a:p>
      </dgm:t>
    </dgm:pt>
    <dgm:pt modelId="{388B2B97-C4B8-4EE5-930B-A27096209AC8}" type="pres">
      <dgm:prSet presAssocID="{8519D690-3BAC-47BF-8003-D65B7D542599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6D9378D-E54D-4F7D-AFF6-4AD231D34432}" type="pres">
      <dgm:prSet presAssocID="{DC529176-DB4C-4BD5-B356-BCC4FE6D6ADF}" presName="gear1" presStyleLbl="node1" presStyleIdx="0" presStyleCnt="3" custLinFactNeighborX="-132" custLinFactNeighborY="-20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21450EB-1362-4BCB-ABC0-1D7F3BA046A8}" type="pres">
      <dgm:prSet presAssocID="{DC529176-DB4C-4BD5-B356-BCC4FE6D6ADF}" presName="gear1srcNode" presStyleLbl="node1" presStyleIdx="0" presStyleCnt="3"/>
      <dgm:spPr/>
      <dgm:t>
        <a:bodyPr/>
        <a:lstStyle/>
        <a:p>
          <a:endParaRPr lang="de-DE"/>
        </a:p>
      </dgm:t>
    </dgm:pt>
    <dgm:pt modelId="{BF6FD585-2BEE-4632-BB7B-D4EC917B3E72}" type="pres">
      <dgm:prSet presAssocID="{DC529176-DB4C-4BD5-B356-BCC4FE6D6ADF}" presName="gear1dstNode" presStyleLbl="node1" presStyleIdx="0" presStyleCnt="3"/>
      <dgm:spPr/>
      <dgm:t>
        <a:bodyPr/>
        <a:lstStyle/>
        <a:p>
          <a:endParaRPr lang="de-DE"/>
        </a:p>
      </dgm:t>
    </dgm:pt>
    <dgm:pt modelId="{77D63AEB-05EF-4B1F-87B0-9A7DC3A1D973}" type="pres">
      <dgm:prSet presAssocID="{82286D34-77A3-44DC-A66E-14CF159046F4}" presName="gear2" presStyleLbl="node1" presStyleIdx="1" presStyleCnt="3" custScaleX="107029" custScaleY="103419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7E8BEB7-5EAC-42FF-ABDE-5CD0C16BCCA7}" type="pres">
      <dgm:prSet presAssocID="{82286D34-77A3-44DC-A66E-14CF159046F4}" presName="gear2srcNode" presStyleLbl="node1" presStyleIdx="1" presStyleCnt="3"/>
      <dgm:spPr/>
      <dgm:t>
        <a:bodyPr/>
        <a:lstStyle/>
        <a:p>
          <a:endParaRPr lang="de-DE"/>
        </a:p>
      </dgm:t>
    </dgm:pt>
    <dgm:pt modelId="{DC9C483F-DEE9-4223-9E67-87BAE6D10568}" type="pres">
      <dgm:prSet presAssocID="{82286D34-77A3-44DC-A66E-14CF159046F4}" presName="gear2dstNode" presStyleLbl="node1" presStyleIdx="1" presStyleCnt="3"/>
      <dgm:spPr/>
      <dgm:t>
        <a:bodyPr/>
        <a:lstStyle/>
        <a:p>
          <a:endParaRPr lang="de-DE"/>
        </a:p>
      </dgm:t>
    </dgm:pt>
    <dgm:pt modelId="{BF4EC689-32F9-405D-8549-420EF5017E37}" type="pres">
      <dgm:prSet presAssocID="{E307A3FE-A975-490C-B6F7-C2A76FF236BF}" presName="gear3" presStyleLbl="node1" presStyleIdx="2" presStyleCnt="3"/>
      <dgm:spPr/>
      <dgm:t>
        <a:bodyPr/>
        <a:lstStyle/>
        <a:p>
          <a:endParaRPr lang="de-DE"/>
        </a:p>
      </dgm:t>
    </dgm:pt>
    <dgm:pt modelId="{185A4BED-4C21-4218-9D9F-E0D0D36A5411}" type="pres">
      <dgm:prSet presAssocID="{E307A3FE-A975-490C-B6F7-C2A76FF236BF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7145F91-1951-4AD5-BD3A-5A40AC85F81F}" type="pres">
      <dgm:prSet presAssocID="{E307A3FE-A975-490C-B6F7-C2A76FF236BF}" presName="gear3srcNode" presStyleLbl="node1" presStyleIdx="2" presStyleCnt="3"/>
      <dgm:spPr/>
      <dgm:t>
        <a:bodyPr/>
        <a:lstStyle/>
        <a:p>
          <a:endParaRPr lang="de-DE"/>
        </a:p>
      </dgm:t>
    </dgm:pt>
    <dgm:pt modelId="{040ADAFB-514F-459C-8430-F8BB19C6FACC}" type="pres">
      <dgm:prSet presAssocID="{E307A3FE-A975-490C-B6F7-C2A76FF236BF}" presName="gear3dstNode" presStyleLbl="node1" presStyleIdx="2" presStyleCnt="3"/>
      <dgm:spPr/>
      <dgm:t>
        <a:bodyPr/>
        <a:lstStyle/>
        <a:p>
          <a:endParaRPr lang="de-DE"/>
        </a:p>
      </dgm:t>
    </dgm:pt>
    <dgm:pt modelId="{65A41E0F-D792-4CF7-B90A-9B87DC5ED348}" type="pres">
      <dgm:prSet presAssocID="{15E88F23-E6D0-4E8B-B5F2-3F3AA27E0B27}" presName="connector1" presStyleLbl="sibTrans2D1" presStyleIdx="0" presStyleCnt="3" custLinFactNeighborX="-462" custLinFactNeighborY="220"/>
      <dgm:spPr/>
      <dgm:t>
        <a:bodyPr/>
        <a:lstStyle/>
        <a:p>
          <a:endParaRPr lang="de-DE"/>
        </a:p>
      </dgm:t>
    </dgm:pt>
    <dgm:pt modelId="{973AE8DA-6904-4E40-9FA3-DBC21D10B518}" type="pres">
      <dgm:prSet presAssocID="{4FE1DA27-F6D3-44D7-8063-79EC5C15C9D3}" presName="connector2" presStyleLbl="sibTrans2D1" presStyleIdx="1" presStyleCnt="3"/>
      <dgm:spPr/>
      <dgm:t>
        <a:bodyPr/>
        <a:lstStyle/>
        <a:p>
          <a:endParaRPr lang="de-DE"/>
        </a:p>
      </dgm:t>
    </dgm:pt>
    <dgm:pt modelId="{717C12ED-F505-4451-A950-823BC4FFAAE5}" type="pres">
      <dgm:prSet presAssocID="{7093915C-3200-459D-ABCB-7E414CF3A6D4}" presName="connector3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E2FC33AB-7EE1-46FF-B7C4-7E9316A89F76}" srcId="{8519D690-3BAC-47BF-8003-D65B7D542599}" destId="{82286D34-77A3-44DC-A66E-14CF159046F4}" srcOrd="1" destOrd="0" parTransId="{46644C2A-1AE1-4947-9E2A-00F6A252CE17}" sibTransId="{4FE1DA27-F6D3-44D7-8063-79EC5C15C9D3}"/>
    <dgm:cxn modelId="{94FC257C-7EC4-4DFF-90A7-A774AAEC1DFB}" type="presOf" srcId="{E307A3FE-A975-490C-B6F7-C2A76FF236BF}" destId="{040ADAFB-514F-459C-8430-F8BB19C6FACC}" srcOrd="3" destOrd="0" presId="urn:microsoft.com/office/officeart/2005/8/layout/gear1"/>
    <dgm:cxn modelId="{D6B4E752-0A1C-49CB-A851-6FB4FCCF2FEA}" type="presOf" srcId="{15E88F23-E6D0-4E8B-B5F2-3F3AA27E0B27}" destId="{65A41E0F-D792-4CF7-B90A-9B87DC5ED348}" srcOrd="0" destOrd="0" presId="urn:microsoft.com/office/officeart/2005/8/layout/gear1"/>
    <dgm:cxn modelId="{1833B103-FBE6-4736-8424-BDE27F97DD52}" type="presOf" srcId="{82286D34-77A3-44DC-A66E-14CF159046F4}" destId="{77D63AEB-05EF-4B1F-87B0-9A7DC3A1D973}" srcOrd="0" destOrd="0" presId="urn:microsoft.com/office/officeart/2005/8/layout/gear1"/>
    <dgm:cxn modelId="{B0167663-8BF8-4510-9842-6F8199145C5E}" srcId="{8519D690-3BAC-47BF-8003-D65B7D542599}" destId="{DC529176-DB4C-4BD5-B356-BCC4FE6D6ADF}" srcOrd="0" destOrd="0" parTransId="{E3C0FAA6-60C4-4717-B37E-DCACE1912003}" sibTransId="{15E88F23-E6D0-4E8B-B5F2-3F3AA27E0B27}"/>
    <dgm:cxn modelId="{40C4E89C-5D54-4B9B-B9D6-64049C247E84}" type="presOf" srcId="{E307A3FE-A975-490C-B6F7-C2A76FF236BF}" destId="{185A4BED-4C21-4218-9D9F-E0D0D36A5411}" srcOrd="1" destOrd="0" presId="urn:microsoft.com/office/officeart/2005/8/layout/gear1"/>
    <dgm:cxn modelId="{EA008E3A-9FAD-47E2-B4BA-58E7A9D97019}" type="presOf" srcId="{DC529176-DB4C-4BD5-B356-BCC4FE6D6ADF}" destId="{E6D9378D-E54D-4F7D-AFF6-4AD231D34432}" srcOrd="0" destOrd="0" presId="urn:microsoft.com/office/officeart/2005/8/layout/gear1"/>
    <dgm:cxn modelId="{1FCC07BE-F145-4200-B669-7536AB0372DB}" type="presOf" srcId="{4FE1DA27-F6D3-44D7-8063-79EC5C15C9D3}" destId="{973AE8DA-6904-4E40-9FA3-DBC21D10B518}" srcOrd="0" destOrd="0" presId="urn:microsoft.com/office/officeart/2005/8/layout/gear1"/>
    <dgm:cxn modelId="{B2BE84D5-71E0-443F-B5A9-16407BB1CF4B}" type="presOf" srcId="{DC529176-DB4C-4BD5-B356-BCC4FE6D6ADF}" destId="{121450EB-1362-4BCB-ABC0-1D7F3BA046A8}" srcOrd="1" destOrd="0" presId="urn:microsoft.com/office/officeart/2005/8/layout/gear1"/>
    <dgm:cxn modelId="{317C4180-776C-4BAD-9E69-D75BD6099A10}" type="presOf" srcId="{82286D34-77A3-44DC-A66E-14CF159046F4}" destId="{DC9C483F-DEE9-4223-9E67-87BAE6D10568}" srcOrd="2" destOrd="0" presId="urn:microsoft.com/office/officeart/2005/8/layout/gear1"/>
    <dgm:cxn modelId="{53C4F022-D311-4631-B175-86745938E20B}" srcId="{8519D690-3BAC-47BF-8003-D65B7D542599}" destId="{B6C6B18F-06C0-429D-9381-F66E6F14525E}" srcOrd="3" destOrd="0" parTransId="{2699B049-6527-4910-8D2B-55C9B73A5B09}" sibTransId="{386DB312-256A-47BB-A47F-DA70204182A2}"/>
    <dgm:cxn modelId="{FB9F4168-C621-40D8-96EC-0B3557C652C0}" type="presOf" srcId="{8519D690-3BAC-47BF-8003-D65B7D542599}" destId="{388B2B97-C4B8-4EE5-930B-A27096209AC8}" srcOrd="0" destOrd="0" presId="urn:microsoft.com/office/officeart/2005/8/layout/gear1"/>
    <dgm:cxn modelId="{D5FC1953-6EB9-4BF1-93D3-8AF9154F55B3}" type="presOf" srcId="{E307A3FE-A975-490C-B6F7-C2A76FF236BF}" destId="{07145F91-1951-4AD5-BD3A-5A40AC85F81F}" srcOrd="2" destOrd="0" presId="urn:microsoft.com/office/officeart/2005/8/layout/gear1"/>
    <dgm:cxn modelId="{440201DC-A208-472D-BA4F-FC84D37410AC}" type="presOf" srcId="{7093915C-3200-459D-ABCB-7E414CF3A6D4}" destId="{717C12ED-F505-4451-A950-823BC4FFAAE5}" srcOrd="0" destOrd="0" presId="urn:microsoft.com/office/officeart/2005/8/layout/gear1"/>
    <dgm:cxn modelId="{93B30651-BEA8-463E-822B-6A4EE78F12C8}" type="presOf" srcId="{E307A3FE-A975-490C-B6F7-C2A76FF236BF}" destId="{BF4EC689-32F9-405D-8549-420EF5017E37}" srcOrd="0" destOrd="0" presId="urn:microsoft.com/office/officeart/2005/8/layout/gear1"/>
    <dgm:cxn modelId="{465195BA-B6EF-4110-8BB7-D9348180108E}" type="presOf" srcId="{82286D34-77A3-44DC-A66E-14CF159046F4}" destId="{97E8BEB7-5EAC-42FF-ABDE-5CD0C16BCCA7}" srcOrd="1" destOrd="0" presId="urn:microsoft.com/office/officeart/2005/8/layout/gear1"/>
    <dgm:cxn modelId="{1DCB6709-029F-440E-BDC5-18BC891D7FA8}" srcId="{8519D690-3BAC-47BF-8003-D65B7D542599}" destId="{E307A3FE-A975-490C-B6F7-C2A76FF236BF}" srcOrd="2" destOrd="0" parTransId="{74AAA281-270F-4A19-8BD9-9C802F2C453A}" sibTransId="{7093915C-3200-459D-ABCB-7E414CF3A6D4}"/>
    <dgm:cxn modelId="{9F22558F-33D0-4B7D-82C8-796B7DFFDC72}" type="presOf" srcId="{DC529176-DB4C-4BD5-B356-BCC4FE6D6ADF}" destId="{BF6FD585-2BEE-4632-BB7B-D4EC917B3E72}" srcOrd="2" destOrd="0" presId="urn:microsoft.com/office/officeart/2005/8/layout/gear1"/>
    <dgm:cxn modelId="{01B72E36-3538-4EEB-BC09-D178B1A26100}" srcId="{8519D690-3BAC-47BF-8003-D65B7D542599}" destId="{EA2A2622-E5D4-4073-A877-C1B3B8913BB9}" srcOrd="4" destOrd="0" parTransId="{905EEA9E-C451-4174-AAE3-8F9EDBDA6959}" sibTransId="{CFB5F298-86C7-4963-B1C1-FD19A16C1665}"/>
    <dgm:cxn modelId="{CD5AE715-CF38-4606-B696-2DFCAE8FF00D}" type="presParOf" srcId="{388B2B97-C4B8-4EE5-930B-A27096209AC8}" destId="{E6D9378D-E54D-4F7D-AFF6-4AD231D34432}" srcOrd="0" destOrd="0" presId="urn:microsoft.com/office/officeart/2005/8/layout/gear1"/>
    <dgm:cxn modelId="{1AC2EDBD-6ADE-4D1F-94B7-85DE2E6B7524}" type="presParOf" srcId="{388B2B97-C4B8-4EE5-930B-A27096209AC8}" destId="{121450EB-1362-4BCB-ABC0-1D7F3BA046A8}" srcOrd="1" destOrd="0" presId="urn:microsoft.com/office/officeart/2005/8/layout/gear1"/>
    <dgm:cxn modelId="{5DDD0591-2E07-4FB0-97F9-CC82EBAA768D}" type="presParOf" srcId="{388B2B97-C4B8-4EE5-930B-A27096209AC8}" destId="{BF6FD585-2BEE-4632-BB7B-D4EC917B3E72}" srcOrd="2" destOrd="0" presId="urn:microsoft.com/office/officeart/2005/8/layout/gear1"/>
    <dgm:cxn modelId="{38112E4C-C121-4D44-A3CE-847731F663D3}" type="presParOf" srcId="{388B2B97-C4B8-4EE5-930B-A27096209AC8}" destId="{77D63AEB-05EF-4B1F-87B0-9A7DC3A1D973}" srcOrd="3" destOrd="0" presId="urn:microsoft.com/office/officeart/2005/8/layout/gear1"/>
    <dgm:cxn modelId="{8C68672D-10DF-4E7A-AEF1-BD43F4BD785F}" type="presParOf" srcId="{388B2B97-C4B8-4EE5-930B-A27096209AC8}" destId="{97E8BEB7-5EAC-42FF-ABDE-5CD0C16BCCA7}" srcOrd="4" destOrd="0" presId="urn:microsoft.com/office/officeart/2005/8/layout/gear1"/>
    <dgm:cxn modelId="{B2EDEED0-BDF5-41B1-A7FA-E06C8EE6E120}" type="presParOf" srcId="{388B2B97-C4B8-4EE5-930B-A27096209AC8}" destId="{DC9C483F-DEE9-4223-9E67-87BAE6D10568}" srcOrd="5" destOrd="0" presId="urn:microsoft.com/office/officeart/2005/8/layout/gear1"/>
    <dgm:cxn modelId="{F4809C22-6B2E-4962-A097-E82DBEE31A16}" type="presParOf" srcId="{388B2B97-C4B8-4EE5-930B-A27096209AC8}" destId="{BF4EC689-32F9-405D-8549-420EF5017E37}" srcOrd="6" destOrd="0" presId="urn:microsoft.com/office/officeart/2005/8/layout/gear1"/>
    <dgm:cxn modelId="{B800DA9B-B787-4668-B08B-3401F7739782}" type="presParOf" srcId="{388B2B97-C4B8-4EE5-930B-A27096209AC8}" destId="{185A4BED-4C21-4218-9D9F-E0D0D36A5411}" srcOrd="7" destOrd="0" presId="urn:microsoft.com/office/officeart/2005/8/layout/gear1"/>
    <dgm:cxn modelId="{222AEA88-27B7-45D4-9072-1E20C8AA7F08}" type="presParOf" srcId="{388B2B97-C4B8-4EE5-930B-A27096209AC8}" destId="{07145F91-1951-4AD5-BD3A-5A40AC85F81F}" srcOrd="8" destOrd="0" presId="urn:microsoft.com/office/officeart/2005/8/layout/gear1"/>
    <dgm:cxn modelId="{A1A4E415-C291-4FFB-9B51-1F3FE1784D73}" type="presParOf" srcId="{388B2B97-C4B8-4EE5-930B-A27096209AC8}" destId="{040ADAFB-514F-459C-8430-F8BB19C6FACC}" srcOrd="9" destOrd="0" presId="urn:microsoft.com/office/officeart/2005/8/layout/gear1"/>
    <dgm:cxn modelId="{3AAF3183-587E-427E-BCBB-AEDCECAEA9FD}" type="presParOf" srcId="{388B2B97-C4B8-4EE5-930B-A27096209AC8}" destId="{65A41E0F-D792-4CF7-B90A-9B87DC5ED348}" srcOrd="10" destOrd="0" presId="urn:microsoft.com/office/officeart/2005/8/layout/gear1"/>
    <dgm:cxn modelId="{F7D61E8C-5C7C-42AE-A990-BFB4882E0995}" type="presParOf" srcId="{388B2B97-C4B8-4EE5-930B-A27096209AC8}" destId="{973AE8DA-6904-4E40-9FA3-DBC21D10B518}" srcOrd="11" destOrd="0" presId="urn:microsoft.com/office/officeart/2005/8/layout/gear1"/>
    <dgm:cxn modelId="{4B8F4FCF-76A2-4498-914F-4026F31DCB5E}" type="presParOf" srcId="{388B2B97-C4B8-4EE5-930B-A27096209AC8}" destId="{717C12ED-F505-4451-A950-823BC4FFAAE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35680-3714-41D3-A727-FB16BFFE65EF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6E984-AA73-403D-B0E3-DAF6331935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360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6E984-AA73-403D-B0E3-DAF63319352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940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6E984-AA73-403D-B0E3-DAF63319352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183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6E984-AA73-403D-B0E3-DAF633193520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849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954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773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868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Abschnitts-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1_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1_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6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8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1_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112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1_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6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Textmasterformat bearbeiten</a:t>
            </a:r>
            <a:endParaRPr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1_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1_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</a:p>
        </p:txBody>
      </p:sp>
      <p:sp>
        <p:nvSpPr>
          <p:cNvPr id="5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9C7BE9-D643-48E7-8FCB-FE5E8EF5AC8A}" type="datetimeFigureOut">
              <a:rPr lang="de-DE"/>
              <a:t>13.11.2020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7476F06-74D6-4D07-B9AB-AFAF2D3BC13D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44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910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1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510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834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540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3911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79C7BE9-D643-48E7-8FCB-FE5E8EF5AC8A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7476F06-74D6-4D07-B9AB-AFAF2D3BC13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80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  <p:sldLayoutId id="2147483650" r:id="rId13"/>
    <p:sldLayoutId id="2147483651" r:id="rId14"/>
    <p:sldLayoutId id="2147483652" r:id="rId15"/>
    <p:sldLayoutId id="2147483653" r:id="rId16"/>
    <p:sldLayoutId id="2147483654" r:id="rId17"/>
    <p:sldLayoutId id="2147483655" r:id="rId18"/>
    <p:sldLayoutId id="2147483656" r:id="rId19"/>
    <p:sldLayoutId id="2147483657" r:id="rId20"/>
    <p:sldLayoutId id="2147483658" r:id="rId21"/>
    <p:sldLayoutId id="2147483659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s://www.fosteropenscience.eu/node/2437" TargetMode="External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12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jp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forum@open-access.network" TargetMode="External"/><Relationship Id="rId2" Type="http://schemas.openxmlformats.org/officeDocument/2006/relationships/hyperlink" Target="https://open-access.net/startseit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g"/><Relationship Id="rId4" Type="http://schemas.openxmlformats.org/officeDocument/2006/relationships/hyperlink" Target="mailto:info@open-access.ne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Inhaltsplatzhalter 13"/>
          <p:cNvSpPr>
            <a:spLocks noGrp="1"/>
          </p:cNvSpPr>
          <p:nvPr>
            <p:ph idx="1"/>
          </p:nvPr>
        </p:nvSpPr>
        <p:spPr bwMode="auto">
          <a:xfrm>
            <a:off x="911424" y="908720"/>
            <a:ext cx="5259388" cy="468052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endParaRPr lang="de-DE" sz="4400" dirty="0" smtClean="0">
              <a:latin typeface="+mj-lt"/>
            </a:endParaRPr>
          </a:p>
          <a:p>
            <a:pPr marL="0" indent="0">
              <a:buNone/>
              <a:defRPr/>
            </a:pPr>
            <a:endParaRPr lang="de-DE" sz="4400" dirty="0">
              <a:latin typeface="+mj-lt"/>
            </a:endParaRPr>
          </a:p>
          <a:p>
            <a:pPr marL="0" indent="0">
              <a:buNone/>
              <a:defRPr/>
            </a:pPr>
            <a:r>
              <a:rPr lang="de-DE" sz="4400" dirty="0" smtClean="0">
                <a:latin typeface="+mj-lt"/>
              </a:rPr>
              <a:t>Open Access an </a:t>
            </a:r>
            <a:r>
              <a:rPr lang="de-DE" sz="4400" dirty="0">
                <a:latin typeface="+mj-lt"/>
              </a:rPr>
              <a:t>Fachhochschulen </a:t>
            </a:r>
            <a:r>
              <a:rPr lang="de-DE" sz="4400" dirty="0" smtClean="0">
                <a:latin typeface="+mj-lt"/>
              </a:rPr>
              <a:t>und Hochschulen für Angewandte Wissenschaften</a:t>
            </a:r>
            <a:r>
              <a:rPr lang="de-DE" sz="4400" dirty="0">
                <a:latin typeface="+mj-lt"/>
              </a:rPr>
              <a:t/>
            </a:r>
            <a:br>
              <a:rPr lang="de-DE" sz="4400" dirty="0">
                <a:latin typeface="+mj-lt"/>
              </a:rPr>
            </a:br>
            <a:endParaRPr lang="de-DE" sz="4400" dirty="0">
              <a:latin typeface="+mj-lt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839788" y="5748728"/>
            <a:ext cx="10515600" cy="972747"/>
          </a:xfrm>
        </p:spPr>
        <p:txBody>
          <a:bodyPr/>
          <a:lstStyle/>
          <a:p>
            <a:pPr>
              <a:defRPr/>
            </a:pPr>
            <a:r>
              <a:rPr lang="de-DE" dirty="0">
                <a:latin typeface="+mj-lt"/>
              </a:rPr>
              <a:t>Linda Martin </a:t>
            </a:r>
            <a:endParaRPr dirty="0">
              <a:latin typeface="+mj-lt"/>
            </a:endParaRPr>
          </a:p>
          <a:p>
            <a:pPr>
              <a:defRPr/>
            </a:pPr>
            <a:r>
              <a:rPr lang="de-DE" dirty="0">
                <a:latin typeface="+mj-lt"/>
              </a:rPr>
              <a:t>open-</a:t>
            </a:r>
            <a:r>
              <a:rPr lang="de-DE" dirty="0" err="1">
                <a:latin typeface="+mj-lt"/>
              </a:rPr>
              <a:t>access.network</a:t>
            </a:r>
            <a:r>
              <a:rPr lang="de-DE" dirty="0">
                <a:latin typeface="+mj-lt"/>
              </a:rPr>
              <a:t> – Programmbereich: Fortbildung</a:t>
            </a:r>
            <a:endParaRPr dirty="0">
              <a:latin typeface="+mj-lt"/>
            </a:endParaRPr>
          </a:p>
          <a:p>
            <a:pPr>
              <a:defRPr/>
            </a:pPr>
            <a:r>
              <a:rPr lang="de-DE" dirty="0">
                <a:latin typeface="+mj-lt"/>
              </a:rPr>
              <a:t>Universitätsbibliothek Bielefeld - Universitätsstr. 25 – 33615 Bielefeld</a:t>
            </a:r>
          </a:p>
          <a:p>
            <a:pPr>
              <a:defRPr/>
            </a:pPr>
            <a:r>
              <a:rPr lang="de-DE" dirty="0">
                <a:latin typeface="+mj-lt"/>
              </a:rPr>
              <a:t>Tel: +49 (0) 521/106-67030 / Email: linda.martin@uni-bielefeld.de</a:t>
            </a:r>
          </a:p>
          <a:p>
            <a:pPr>
              <a:defRPr/>
            </a:pPr>
            <a:endParaRPr lang="de-DE" dirty="0"/>
          </a:p>
        </p:txBody>
      </p:sp>
      <p:pic>
        <p:nvPicPr>
          <p:cNvPr id="8" name="Grafik 1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464152" y="836712"/>
            <a:ext cx="3895910" cy="1487713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960096" y="2324425"/>
            <a:ext cx="4536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400" dirty="0" smtClean="0">
                <a:latin typeface="+mj-lt"/>
              </a:rPr>
              <a:t>Train-</a:t>
            </a:r>
            <a:r>
              <a:rPr lang="de-DE" sz="4400" dirty="0" err="1" smtClean="0">
                <a:latin typeface="+mj-lt"/>
              </a:rPr>
              <a:t>the</a:t>
            </a:r>
            <a:r>
              <a:rPr lang="de-DE" sz="4400" dirty="0" smtClean="0">
                <a:latin typeface="+mj-lt"/>
              </a:rPr>
              <a:t>-Trainer-Workshop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620688"/>
            <a:ext cx="10515600" cy="5556275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Virtual </a:t>
            </a: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Coffee Break			</a:t>
            </a: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						10.45 – 11.00</a:t>
            </a:r>
            <a:endParaRPr lang="de-DE" sz="4400" dirty="0">
              <a:latin typeface="+mj-lt"/>
            </a:endParaRPr>
          </a:p>
        </p:txBody>
      </p:sp>
      <p:sp>
        <p:nvSpPr>
          <p:cNvPr id="4" name="Textfeld 3"/>
          <p:cNvSpPr txBox="1"/>
          <p:nvPr/>
        </p:nvSpPr>
        <p:spPr bwMode="auto">
          <a:xfrm rot="16200000">
            <a:off x="3202762" y="4594047"/>
            <a:ext cx="276999" cy="1691322"/>
          </a:xfrm>
          <a:prstGeom prst="rect">
            <a:avLst/>
          </a:prstGeom>
          <a:noFill/>
        </p:spPr>
        <p:txBody>
          <a:bodyPr vert="vert" wrap="square" rtlCol="0" anchor="ctr">
            <a:spAutoFit/>
          </a:bodyPr>
          <a:lstStyle/>
          <a:p>
            <a:r>
              <a:rPr lang="en-US" sz="600" dirty="0" smtClean="0">
                <a:latin typeface="+mj-lt"/>
              </a:rPr>
              <a:t>Icon made by </a:t>
            </a:r>
            <a:r>
              <a:rPr lang="en-US" sz="600" dirty="0" err="1" smtClean="0">
                <a:latin typeface="+mj-lt"/>
              </a:rPr>
              <a:t>Eucalyp</a:t>
            </a:r>
            <a:r>
              <a:rPr lang="en-US" sz="600" dirty="0" smtClean="0">
                <a:latin typeface="+mj-lt"/>
              </a:rPr>
              <a:t> from www.flaticon.com</a:t>
            </a:r>
            <a:endParaRPr lang="de-DE" sz="600" dirty="0">
              <a:latin typeface="+mj-lt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3140968"/>
            <a:ext cx="21602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Training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4"/>
            <a:ext cx="5895699" cy="441168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prstClr val="black"/>
                </a:solidFill>
                <a:latin typeface="+mj-lt"/>
              </a:rPr>
              <a:t>Die eigene Rolle und die Zielgruppe definieren</a:t>
            </a:r>
          </a:p>
          <a:p>
            <a:pPr lvl="1"/>
            <a:r>
              <a:rPr lang="de-DE" sz="2000" dirty="0" smtClean="0">
                <a:latin typeface="+mj-lt"/>
              </a:rPr>
              <a:t>Wer bin ich?</a:t>
            </a:r>
          </a:p>
          <a:p>
            <a:pPr lvl="1"/>
            <a:r>
              <a:rPr lang="de-DE" sz="2000" dirty="0" smtClean="0">
                <a:solidFill>
                  <a:prstClr val="black"/>
                </a:solidFill>
                <a:latin typeface="+mj-lt"/>
              </a:rPr>
              <a:t>Wen möchte ich erreichen?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solidFill>
                  <a:schemeClr val="accent3"/>
                </a:solidFill>
                <a:latin typeface="+mj-lt"/>
              </a:rPr>
              <a:t>Wie lerne ich?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Welche Methoden setze ich ein?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Welche </a:t>
            </a:r>
            <a:r>
              <a:rPr lang="de-DE" sz="1500" dirty="0">
                <a:solidFill>
                  <a:schemeClr val="accent3"/>
                </a:solidFill>
                <a:latin typeface="+mj-lt"/>
              </a:rPr>
              <a:t>Medien nutze ich</a:t>
            </a:r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solidFill>
                  <a:schemeClr val="accent3"/>
                </a:solidFill>
                <a:latin typeface="+mj-lt"/>
              </a:rPr>
              <a:t>Motivieren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Methodenwechsel (</a:t>
            </a:r>
            <a:r>
              <a:rPr lang="de-DE" sz="1500" dirty="0" err="1" smtClean="0">
                <a:solidFill>
                  <a:schemeClr val="accent3"/>
                </a:solidFill>
                <a:latin typeface="+mj-lt"/>
              </a:rPr>
              <a:t>Gamification</a:t>
            </a:r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)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Anreize und Belohnungen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solidFill>
                  <a:schemeClr val="accent3"/>
                </a:solidFill>
                <a:latin typeface="+mj-lt"/>
              </a:rPr>
              <a:t>(stetiges) Reflektieren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Was </a:t>
            </a:r>
            <a:r>
              <a:rPr lang="de-DE" sz="1500" dirty="0">
                <a:solidFill>
                  <a:schemeClr val="accent3"/>
                </a:solidFill>
                <a:latin typeface="+mj-lt"/>
              </a:rPr>
              <a:t>soll nach dem Training praktisch möglich sein?</a:t>
            </a:r>
          </a:p>
          <a:p>
            <a:pPr lvl="1"/>
            <a:r>
              <a:rPr lang="de-DE" sz="1500" dirty="0">
                <a:solidFill>
                  <a:schemeClr val="accent3"/>
                </a:solidFill>
                <a:latin typeface="+mj-lt"/>
              </a:rPr>
              <a:t>Gibt es Fragen oder Bedürfnisse, die entstehen?</a:t>
            </a:r>
          </a:p>
          <a:p>
            <a:pPr lvl="1"/>
            <a:r>
              <a:rPr lang="de-DE" sz="1500" dirty="0">
                <a:solidFill>
                  <a:schemeClr val="accent3"/>
                </a:solidFill>
                <a:latin typeface="+mj-lt"/>
              </a:rPr>
              <a:t>Feedback </a:t>
            </a:r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einholen</a:t>
            </a:r>
          </a:p>
          <a:p>
            <a:pPr marL="514350" indent="-514350">
              <a:buFont typeface="+mj-lt"/>
              <a:buAutoNum type="arabicPeriod"/>
            </a:pPr>
            <a:endParaRPr lang="de-DE" dirty="0">
              <a:solidFill>
                <a:prstClr val="black"/>
              </a:solidFill>
              <a:latin typeface="Calibri Light" panose="020F0302020204030204"/>
            </a:endParaRPr>
          </a:p>
          <a:p>
            <a:pPr marL="0" lvl="0" indent="0">
              <a:buNone/>
            </a:pPr>
            <a:endParaRPr lang="de-DE" sz="1300" dirty="0">
              <a:solidFill>
                <a:prstClr val="black"/>
              </a:solidFill>
              <a:latin typeface="Calibri Light" panose="020F0302020204030204"/>
            </a:endParaRPr>
          </a:p>
          <a:p>
            <a:pPr lvl="1"/>
            <a:endParaRPr lang="de-DE" sz="2000" dirty="0" smtClean="0">
              <a:solidFill>
                <a:prstClr val="black"/>
              </a:solidFill>
              <a:latin typeface="Calibri Light" panose="020F0302020204030204"/>
            </a:endParaRPr>
          </a:p>
          <a:p>
            <a:pPr marL="0" lvl="0" indent="0">
              <a:buNone/>
            </a:pPr>
            <a:endParaRPr lang="de-DE" sz="2400" dirty="0" smtClean="0">
              <a:solidFill>
                <a:prstClr val="black"/>
              </a:solidFill>
              <a:latin typeface="Calibri Light" panose="020F0302020204030204"/>
            </a:endParaRPr>
          </a:p>
        </p:txBody>
      </p:sp>
      <p:graphicFrame>
        <p:nvGraphicFramePr>
          <p:cNvPr id="6" name="Diagramm 5"/>
          <p:cNvGraphicFramePr/>
          <p:nvPr>
            <p:extLst/>
          </p:nvPr>
        </p:nvGraphicFramePr>
        <p:xfrm>
          <a:off x="5519936" y="735880"/>
          <a:ext cx="669674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ieren 6"/>
          <p:cNvGrpSpPr/>
          <p:nvPr/>
        </p:nvGrpSpPr>
        <p:grpSpPr>
          <a:xfrm rot="20816630">
            <a:off x="7088720" y="4340016"/>
            <a:ext cx="1975000" cy="2002241"/>
            <a:chOff x="2623166" y="218819"/>
            <a:chExt cx="1947266" cy="1947266"/>
          </a:xfrm>
        </p:grpSpPr>
        <p:sp>
          <p:nvSpPr>
            <p:cNvPr id="8" name="Form 7"/>
            <p:cNvSpPr/>
            <p:nvPr/>
          </p:nvSpPr>
          <p:spPr>
            <a:xfrm rot="20700000">
              <a:off x="2623166" y="218819"/>
              <a:ext cx="1947266" cy="1947266"/>
            </a:xfrm>
            <a:prstGeom prst="gear6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fillRef>
            <a:effectRef idx="0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9" name="Form 4"/>
            <p:cNvSpPr/>
            <p:nvPr/>
          </p:nvSpPr>
          <p:spPr>
            <a:xfrm rot="783370">
              <a:off x="3050258" y="645911"/>
              <a:ext cx="1093081" cy="10930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 smtClean="0">
                  <a:latin typeface="+mj-lt"/>
                </a:rPr>
                <a:t>er- und verarbeiten</a:t>
              </a:r>
              <a:endParaRPr lang="de-DE" kern="1200" dirty="0">
                <a:latin typeface="+mj-lt"/>
              </a:endParaRPr>
            </a:p>
          </p:txBody>
        </p:sp>
      </p:grpSp>
      <p:sp>
        <p:nvSpPr>
          <p:cNvPr id="10" name="Gebogener Pfeil 9"/>
          <p:cNvSpPr/>
          <p:nvPr/>
        </p:nvSpPr>
        <p:spPr>
          <a:xfrm rot="20747204">
            <a:off x="6686422" y="4169234"/>
            <a:ext cx="2740156" cy="212763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</p:spPr>
        <p:style>
          <a:lnRef idx="0">
            <a:schemeClr val="accent2">
              <a:shade val="90000"/>
              <a:hueOff val="-574681"/>
              <a:satOff val="409"/>
              <a:lumOff val="32114"/>
              <a:alphaOff val="0"/>
            </a:schemeClr>
          </a:lnRef>
          <a:fillRef idx="1">
            <a:schemeClr val="accent2">
              <a:shade val="90000"/>
              <a:hueOff val="-574681"/>
              <a:satOff val="409"/>
              <a:lumOff val="32114"/>
              <a:alphaOff val="0"/>
            </a:schemeClr>
          </a:fillRef>
          <a:effectRef idx="0">
            <a:schemeClr val="accent2">
              <a:shade val="90000"/>
              <a:hueOff val="-574681"/>
              <a:satOff val="409"/>
              <a:lumOff val="32114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6029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Trainer*in sein, heißt allgemein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de-DE" sz="2400" dirty="0" smtClean="0">
                <a:latin typeface="+mj-lt"/>
              </a:rPr>
              <a:t>Organisator*in des Lernprozesses (nachgelagert: Fachexpertin)</a:t>
            </a:r>
          </a:p>
          <a:p>
            <a:r>
              <a:rPr lang="de-DE" sz="2400" dirty="0" smtClean="0">
                <a:latin typeface="+mj-lt"/>
              </a:rPr>
              <a:t>Vorbereitung (Drehbücher, Räumlichkeiten, Einladungen, …)</a:t>
            </a:r>
          </a:p>
          <a:p>
            <a:r>
              <a:rPr lang="de-DE" sz="2400" dirty="0" smtClean="0">
                <a:latin typeface="+mj-lt"/>
              </a:rPr>
              <a:t>inklusiv wirken und zuhören</a:t>
            </a:r>
            <a:endParaRPr lang="de-DE" sz="2400" dirty="0">
              <a:latin typeface="+mj-lt"/>
            </a:endParaRPr>
          </a:p>
          <a:p>
            <a:r>
              <a:rPr lang="de-DE" sz="2400" dirty="0" smtClean="0">
                <a:latin typeface="+mj-lt"/>
              </a:rPr>
              <a:t>Aktiv und ermutigend sein</a:t>
            </a:r>
          </a:p>
          <a:p>
            <a:r>
              <a:rPr lang="de-DE" sz="2400" dirty="0">
                <a:latin typeface="+mj-lt"/>
              </a:rPr>
              <a:t>t</a:t>
            </a:r>
            <a:r>
              <a:rPr lang="de-DE" sz="2400" dirty="0" smtClean="0">
                <a:latin typeface="+mj-lt"/>
              </a:rPr>
              <a:t>ransparent </a:t>
            </a:r>
            <a:r>
              <a:rPr lang="de-DE" sz="2400" dirty="0">
                <a:latin typeface="+mj-lt"/>
              </a:rPr>
              <a:t>und nachhaltig </a:t>
            </a:r>
            <a:r>
              <a:rPr lang="de-DE" sz="2400" dirty="0" smtClean="0">
                <a:latin typeface="+mj-lt"/>
              </a:rPr>
              <a:t>arbeiten</a:t>
            </a:r>
            <a:br>
              <a:rPr lang="de-DE" sz="2400" dirty="0" smtClean="0">
                <a:latin typeface="+mj-lt"/>
              </a:rPr>
            </a:br>
            <a:r>
              <a:rPr lang="de-DE" sz="2400" dirty="0" smtClean="0">
                <a:latin typeface="+mj-lt"/>
              </a:rPr>
              <a:t>(Materialien teilen)</a:t>
            </a:r>
            <a:endParaRPr lang="de-DE" sz="2400" dirty="0">
              <a:latin typeface="+mj-lt"/>
            </a:endParaRPr>
          </a:p>
          <a:p>
            <a:pPr marL="0" indent="0">
              <a:buNone/>
            </a:pPr>
            <a:endParaRPr lang="de-DE" sz="2400" dirty="0">
              <a:latin typeface="+mj-lt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+mj-lt"/>
                <a:sym typeface="Wingdings" panose="05000000000000000000" pitchFamily="2" charset="2"/>
              </a:rPr>
              <a:t>Nicht lehren, sondern </a:t>
            </a:r>
            <a:r>
              <a:rPr lang="de-DE" sz="2400" b="1" dirty="0" smtClean="0">
                <a:latin typeface="+mj-lt"/>
                <a:sym typeface="Wingdings" panose="05000000000000000000" pitchFamily="2" charset="2"/>
              </a:rPr>
              <a:t>mitmachen</a:t>
            </a:r>
            <a:r>
              <a:rPr lang="de-DE" sz="2400" dirty="0" smtClean="0">
                <a:latin typeface="+mj-lt"/>
                <a:sym typeface="Wingdings" panose="05000000000000000000" pitchFamily="2" charset="2"/>
              </a:rPr>
              <a:t> – Flexibilität und Hands on!</a:t>
            </a: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r>
              <a:rPr lang="de-DE" sz="2400" dirty="0" smtClean="0">
                <a:latin typeface="+mj-lt"/>
              </a:rPr>
              <a:t>									</a:t>
            </a: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</p:txBody>
      </p:sp>
      <p:pic>
        <p:nvPicPr>
          <p:cNvPr id="10" name="Grafik 9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313" y="4645613"/>
            <a:ext cx="2143023" cy="1141090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334313" y="4112741"/>
            <a:ext cx="2161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smtClean="0">
                <a:latin typeface="+mj-lt"/>
              </a:rPr>
              <a:t>https://sparcopen.github.io/opencon-dei-report/checklist.html</a:t>
            </a:r>
            <a:endParaRPr lang="de-DE" sz="1000" dirty="0">
              <a:latin typeface="+mj-lt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6406740" y="5686627"/>
            <a:ext cx="20924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https://www.fosteropenscience.eu/node/2437</a:t>
            </a:r>
          </a:p>
        </p:txBody>
      </p:sp>
      <p:sp>
        <p:nvSpPr>
          <p:cNvPr id="19" name="Rechteck 18"/>
          <p:cNvSpPr/>
          <p:nvPr/>
        </p:nvSpPr>
        <p:spPr>
          <a:xfrm>
            <a:off x="8551653" y="5402126"/>
            <a:ext cx="2160240" cy="399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https://zenodo.org/record/1215377#.X3WmIGgzYuU</a:t>
            </a: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8346" y="4929217"/>
            <a:ext cx="1681585" cy="476449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2740" y="1704944"/>
            <a:ext cx="1646583" cy="2407797"/>
          </a:xfrm>
          <a:prstGeom prst="rect">
            <a:avLst/>
          </a:prstGeom>
        </p:spPr>
      </p:pic>
      <p:pic>
        <p:nvPicPr>
          <p:cNvPr id="22" name="Grafik 21" descr="https://www.waldschmidt-dietz.de/wp-content/uploads/2018/12/DidRad0.3.0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493" y="1481478"/>
            <a:ext cx="3069307" cy="299729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Rechteck 22"/>
          <p:cNvSpPr/>
          <p:nvPr/>
        </p:nvSpPr>
        <p:spPr>
          <a:xfrm>
            <a:off x="9782592" y="4460556"/>
            <a:ext cx="1571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https://www.waldschmidt-dietz.de/das-didaktik-rad/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82592" y="5644642"/>
            <a:ext cx="1321033" cy="467866"/>
          </a:xfrm>
          <a:prstGeom prst="rect">
            <a:avLst/>
          </a:prstGeom>
        </p:spPr>
      </p:pic>
      <p:sp>
        <p:nvSpPr>
          <p:cNvPr id="24" name="Rechteck 23"/>
          <p:cNvSpPr/>
          <p:nvPr/>
        </p:nvSpPr>
        <p:spPr>
          <a:xfrm>
            <a:off x="9481592" y="6112508"/>
            <a:ext cx="1872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latin typeface="+mj-lt"/>
              </a:rPr>
              <a:t>https://zenodo.org/search?page=1&amp;size=20&amp;q=train-the-trainer</a:t>
            </a:r>
          </a:p>
        </p:txBody>
      </p:sp>
    </p:spTree>
    <p:extLst>
      <p:ext uri="{BB962C8B-B14F-4D97-AF65-F5344CB8AC3E}">
        <p14:creationId xmlns:p14="http://schemas.microsoft.com/office/powerpoint/2010/main" val="398415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Schwerpunkt: Open Access allgemein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Das große Ganze und…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de-DE" sz="2400" b="1" dirty="0" smtClean="0">
              <a:latin typeface="+mj-lt"/>
            </a:endParaRPr>
          </a:p>
          <a:p>
            <a:pPr marL="0" indent="0" algn="ctr">
              <a:buNone/>
            </a:pPr>
            <a:endParaRPr lang="de-DE" sz="2400" b="1" dirty="0">
              <a:latin typeface="+mj-lt"/>
            </a:endParaRPr>
          </a:p>
          <a:p>
            <a:pPr marL="0" indent="0" algn="ctr">
              <a:buNone/>
            </a:pPr>
            <a:r>
              <a:rPr lang="de-DE" sz="2400" b="1" dirty="0" smtClean="0">
                <a:latin typeface="+mj-lt"/>
              </a:rPr>
              <a:t>Wer</a:t>
            </a:r>
            <a:r>
              <a:rPr lang="de-DE" sz="2400" dirty="0" smtClean="0">
                <a:latin typeface="+mj-lt"/>
              </a:rPr>
              <a:t> bzw. </a:t>
            </a:r>
            <a:r>
              <a:rPr lang="de-DE" sz="2400" b="1" dirty="0" smtClean="0">
                <a:latin typeface="+mj-lt"/>
              </a:rPr>
              <a:t>welche Bereiche / Abteilungen </a:t>
            </a:r>
            <a:r>
              <a:rPr lang="de-DE" sz="2400" dirty="0" smtClean="0">
                <a:latin typeface="+mj-lt"/>
              </a:rPr>
              <a:t>sind in den </a:t>
            </a:r>
          </a:p>
          <a:p>
            <a:pPr marL="0" indent="0" algn="ctr">
              <a:buNone/>
            </a:pPr>
            <a:r>
              <a:rPr lang="de-DE" sz="2400" dirty="0" smtClean="0">
                <a:latin typeface="+mj-lt"/>
              </a:rPr>
              <a:t>Open-Access-Prozess meiner Einrichtung involviert?</a:t>
            </a:r>
          </a:p>
          <a:p>
            <a:pPr marL="0" indent="0" algn="r">
              <a:buNone/>
            </a:pPr>
            <a:endParaRPr lang="de-DE" sz="2400" dirty="0">
              <a:latin typeface="+mj-lt"/>
            </a:endParaRPr>
          </a:p>
          <a:p>
            <a:pPr marL="0" indent="0" algn="r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r>
              <a:rPr lang="de-DE" sz="2400" dirty="0" smtClean="0">
                <a:latin typeface="+mj-lt"/>
              </a:rPr>
              <a:t>							</a:t>
            </a:r>
            <a:endParaRPr lang="de-DE" sz="2400" dirty="0" smtClean="0">
              <a:latin typeface="+mj-lt"/>
            </a:endParaRPr>
          </a:p>
          <a:p>
            <a:pPr marL="0" indent="0" algn="ctr">
              <a:buNone/>
            </a:pPr>
            <a:r>
              <a:rPr lang="de-DE" sz="2400" dirty="0">
                <a:latin typeface="+mj-lt"/>
              </a:rPr>
              <a:t>	</a:t>
            </a:r>
            <a:r>
              <a:rPr lang="de-DE" sz="2400" dirty="0" smtClean="0">
                <a:latin typeface="+mj-lt"/>
              </a:rPr>
              <a:t>			</a:t>
            </a:r>
            <a:r>
              <a:rPr lang="de-DE" sz="2400">
                <a:latin typeface="+mj-lt"/>
              </a:rPr>
              <a:t>	</a:t>
            </a:r>
            <a:r>
              <a:rPr lang="de-DE" sz="2400" smtClean="0">
                <a:latin typeface="+mj-lt"/>
              </a:rPr>
              <a:t>		</a:t>
            </a:r>
            <a:r>
              <a:rPr lang="de-DE" sz="1400" smtClean="0">
                <a:latin typeface="+mj-lt"/>
              </a:rPr>
              <a:t>https</a:t>
            </a:r>
            <a:r>
              <a:rPr lang="de-DE" sz="1400" dirty="0">
                <a:latin typeface="+mj-lt"/>
              </a:rPr>
              <a:t>://www.mindmeister.com</a:t>
            </a:r>
            <a:r>
              <a:rPr lang="de-DE" sz="1400" dirty="0" smtClean="0">
                <a:latin typeface="+mj-lt"/>
              </a:rPr>
              <a:t>/....</a:t>
            </a:r>
            <a:r>
              <a:rPr lang="de-DE" sz="2400" dirty="0" smtClean="0">
                <a:latin typeface="+mj-lt"/>
              </a:rPr>
              <a:t>	</a:t>
            </a:r>
            <a:r>
              <a:rPr lang="de-DE" sz="2400" dirty="0" smtClean="0">
                <a:latin typeface="+mj-lt"/>
              </a:rPr>
              <a:t>	</a:t>
            </a:r>
            <a:endParaRPr lang="de-DE" sz="1400" dirty="0">
              <a:latin typeface="+mj-lt"/>
            </a:endParaRPr>
          </a:p>
        </p:txBody>
      </p:sp>
      <p:sp>
        <p:nvSpPr>
          <p:cNvPr id="4" name="Richtungspfeil 3"/>
          <p:cNvSpPr/>
          <p:nvPr/>
        </p:nvSpPr>
        <p:spPr>
          <a:xfrm>
            <a:off x="8400256" y="4374183"/>
            <a:ext cx="1584176" cy="576064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8472264" y="4438853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>
                <a:latin typeface="+mj-lt"/>
              </a:rPr>
              <a:t>Mindmap</a:t>
            </a:r>
          </a:p>
          <a:p>
            <a:endParaRPr lang="de-DE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364546737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43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…die Zielgruppe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latin typeface="+mj-lt"/>
              </a:rPr>
              <a:t>Freiheiten</a:t>
            </a:r>
            <a:endParaRPr lang="de-DE" dirty="0">
              <a:latin typeface="+mj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DE" sz="2200" b="1" dirty="0" smtClean="0">
                <a:latin typeface="+mj-lt"/>
              </a:rPr>
              <a:t>Wer</a:t>
            </a:r>
            <a:r>
              <a:rPr lang="de-DE" sz="2200" dirty="0" smtClean="0">
                <a:latin typeface="+mj-lt"/>
              </a:rPr>
              <a:t> </a:t>
            </a:r>
            <a:r>
              <a:rPr lang="de-DE" sz="2200" dirty="0">
                <a:latin typeface="+mj-lt"/>
              </a:rPr>
              <a:t>hat Ihrer Meinung nach Schulungsbedarf</a:t>
            </a:r>
            <a:r>
              <a:rPr lang="de-DE" sz="2200" dirty="0" smtClean="0">
                <a:latin typeface="+mj-lt"/>
              </a:rPr>
              <a:t>?</a:t>
            </a:r>
          </a:p>
          <a:p>
            <a:pPr marL="457200" lvl="1" indent="0">
              <a:buNone/>
            </a:pPr>
            <a:r>
              <a:rPr lang="de-DE" sz="18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latin typeface="+mj-lt"/>
                <a:sym typeface="Wingdings" panose="05000000000000000000" pitchFamily="2" charset="2"/>
              </a:rPr>
              <a:t>Fragen Sie nach!</a:t>
            </a:r>
            <a:endParaRPr lang="de-DE" sz="2000" dirty="0" smtClean="0">
              <a:latin typeface="+mj-lt"/>
            </a:endParaRPr>
          </a:p>
          <a:p>
            <a:r>
              <a:rPr lang="de-DE" sz="2200" dirty="0" smtClean="0">
                <a:latin typeface="+mj-lt"/>
              </a:rPr>
              <a:t>Welches </a:t>
            </a:r>
            <a:r>
              <a:rPr lang="de-DE" sz="2200" b="1" dirty="0" smtClean="0">
                <a:latin typeface="+mj-lt"/>
              </a:rPr>
              <a:t>Lernziel</a:t>
            </a:r>
            <a:r>
              <a:rPr lang="de-DE" sz="2200" dirty="0" smtClean="0">
                <a:latin typeface="+mj-lt"/>
              </a:rPr>
              <a:t> verfolgen Sie? </a:t>
            </a:r>
          </a:p>
          <a:p>
            <a:pPr marL="457200" lvl="1" indent="0">
              <a:buNone/>
            </a:pPr>
            <a:r>
              <a:rPr lang="de-DE" sz="18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de-DE" sz="1800" dirty="0" smtClean="0">
                <a:latin typeface="+mj-lt"/>
              </a:rPr>
              <a:t>Was kann die/der Lernende nach dem Training </a:t>
            </a:r>
            <a:r>
              <a:rPr lang="de-DE" sz="1800" b="1" dirty="0" smtClean="0">
                <a:latin typeface="+mj-lt"/>
              </a:rPr>
              <a:t>umsetzen</a:t>
            </a:r>
            <a:r>
              <a:rPr lang="de-DE" sz="1800" dirty="0" smtClean="0">
                <a:latin typeface="+mj-lt"/>
              </a:rPr>
              <a:t>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>
                <a:latin typeface="+mj-lt"/>
              </a:rPr>
              <a:t>Begrenzungen</a:t>
            </a:r>
            <a:endParaRPr lang="de-DE" dirty="0">
              <a:latin typeface="+mj-lt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183188" cy="3768774"/>
          </a:xfrm>
        </p:spPr>
        <p:txBody>
          <a:bodyPr/>
          <a:lstStyle/>
          <a:p>
            <a:r>
              <a:rPr lang="de-DE" sz="2200" b="1" dirty="0" smtClean="0">
                <a:latin typeface="+mj-lt"/>
              </a:rPr>
              <a:t>Umfang</a:t>
            </a:r>
            <a:r>
              <a:rPr lang="de-DE" sz="2200" dirty="0" smtClean="0">
                <a:latin typeface="+mj-lt"/>
              </a:rPr>
              <a:t> der Lehreinheit bzw. </a:t>
            </a:r>
            <a:br>
              <a:rPr lang="de-DE" sz="2200" dirty="0" smtClean="0">
                <a:latin typeface="+mj-lt"/>
              </a:rPr>
            </a:br>
            <a:r>
              <a:rPr lang="de-DE" sz="2200" dirty="0" smtClean="0">
                <a:latin typeface="+mj-lt"/>
              </a:rPr>
              <a:t>Größe der Gruppe</a:t>
            </a:r>
          </a:p>
          <a:p>
            <a:r>
              <a:rPr lang="de-DE" sz="2200" b="1" dirty="0" smtClean="0">
                <a:latin typeface="+mj-lt"/>
              </a:rPr>
              <a:t>Verinnerlichung</a:t>
            </a:r>
            <a:r>
              <a:rPr lang="de-DE" sz="2200" dirty="0" smtClean="0">
                <a:latin typeface="+mj-lt"/>
              </a:rPr>
              <a:t> abhängig von </a:t>
            </a:r>
            <a:br>
              <a:rPr lang="de-DE" sz="2200" dirty="0" smtClean="0">
                <a:latin typeface="+mj-lt"/>
              </a:rPr>
            </a:br>
            <a:r>
              <a:rPr lang="de-DE" sz="2200" dirty="0" smtClean="0">
                <a:latin typeface="+mj-lt"/>
              </a:rPr>
              <a:t>Fähigkeiten und Kenntnissen der einzelnen Teilnehmer*innen</a:t>
            </a:r>
            <a:endParaRPr lang="de-DE" sz="2200" dirty="0">
              <a:latin typeface="+mj-l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39788" y="5301208"/>
            <a:ext cx="1058480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+mj-lt"/>
              </a:rPr>
              <a:t>Vorgehen:</a:t>
            </a:r>
          </a:p>
          <a:p>
            <a:r>
              <a:rPr lang="de-DE" sz="2200" dirty="0" smtClean="0">
                <a:latin typeface="+mj-lt"/>
              </a:rPr>
              <a:t>1. Analyse der Lage </a:t>
            </a:r>
            <a:r>
              <a:rPr lang="de-DE" sz="2200" dirty="0" smtClean="0">
                <a:latin typeface="+mj-lt"/>
                <a:sym typeface="Wingdings" panose="05000000000000000000" pitchFamily="2" charset="2"/>
              </a:rPr>
              <a:t> 2. Ursachen   3. Welches Ziel möchten Sie erreichen? </a:t>
            </a:r>
          </a:p>
          <a:p>
            <a:r>
              <a:rPr lang="de-DE" sz="2200" dirty="0" smtClean="0">
                <a:latin typeface="+mj-lt"/>
                <a:sym typeface="Wingdings" panose="05000000000000000000" pitchFamily="2" charset="2"/>
              </a:rPr>
              <a:t>Vorweg und im Training: Lösungsvorschläge</a:t>
            </a:r>
            <a:r>
              <a:rPr lang="de-DE" sz="22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200" dirty="0" smtClean="0">
                <a:latin typeface="+mj-lt"/>
                <a:sym typeface="Wingdings" panose="05000000000000000000" pitchFamily="2" charset="2"/>
              </a:rPr>
              <a:t>und Appelle entwickeln</a:t>
            </a:r>
          </a:p>
        </p:txBody>
      </p:sp>
    </p:spTree>
    <p:extLst>
      <p:ext uri="{BB962C8B-B14F-4D97-AF65-F5344CB8AC3E}">
        <p14:creationId xmlns:p14="http://schemas.microsoft.com/office/powerpoint/2010/main" val="235034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Trainer*in sein, heißt </a:t>
            </a:r>
            <a:r>
              <a:rPr lang="de-DE" dirty="0" smtClean="0"/>
              <a:t>Ansprechperson zu sein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latin typeface="+mj-lt"/>
              </a:rPr>
              <a:t>Diskussionstechniken</a:t>
            </a:r>
            <a:endParaRPr lang="de-DE" dirty="0">
              <a:latin typeface="+mj-lt"/>
            </a:endParaRPr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de-DE" sz="2200" dirty="0" smtClean="0">
              <a:latin typeface="+mj-lt"/>
            </a:endParaRPr>
          </a:p>
          <a:p>
            <a:r>
              <a:rPr lang="de-DE" sz="2200" dirty="0" smtClean="0">
                <a:latin typeface="+mj-lt"/>
              </a:rPr>
              <a:t>Roter Faden</a:t>
            </a:r>
          </a:p>
          <a:p>
            <a:r>
              <a:rPr lang="de-DE" sz="2200" dirty="0" smtClean="0">
                <a:latin typeface="+mj-lt"/>
              </a:rPr>
              <a:t>Hineinversetzen</a:t>
            </a:r>
          </a:p>
          <a:p>
            <a:r>
              <a:rPr lang="de-DE" sz="2200" dirty="0" smtClean="0">
                <a:latin typeface="+mj-lt"/>
              </a:rPr>
              <a:t>Präsenz und aktives Zuhören</a:t>
            </a:r>
          </a:p>
          <a:p>
            <a:r>
              <a:rPr lang="de-DE" sz="2200" dirty="0" smtClean="0">
                <a:latin typeface="+mj-lt"/>
              </a:rPr>
              <a:t>Rückfragen</a:t>
            </a:r>
            <a:r>
              <a:rPr lang="de-DE" sz="2200" dirty="0">
                <a:latin typeface="+mj-lt"/>
              </a:rPr>
              <a:t> </a:t>
            </a:r>
            <a:r>
              <a:rPr lang="de-DE" sz="2200" dirty="0" smtClean="0">
                <a:latin typeface="+mj-lt"/>
              </a:rPr>
              <a:t>&amp; Zusammenfassungen</a:t>
            </a:r>
          </a:p>
          <a:p>
            <a:r>
              <a:rPr lang="de-DE" sz="2200" dirty="0" smtClean="0">
                <a:latin typeface="+mj-lt"/>
              </a:rPr>
              <a:t>Aktivieren und motivieren</a:t>
            </a:r>
          </a:p>
          <a:p>
            <a:r>
              <a:rPr lang="de-DE" sz="2200" dirty="0">
                <a:latin typeface="+mj-lt"/>
              </a:rPr>
              <a:t>Dialektischer Fünfsatz:</a:t>
            </a:r>
            <a:endParaRPr lang="de-DE" sz="2200" dirty="0" smtClean="0">
              <a:latin typeface="+mj-lt"/>
            </a:endParaRP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>
                <a:latin typeface="+mj-lt"/>
              </a:rPr>
              <a:t>Brenzlige Situation?</a:t>
            </a:r>
            <a:endParaRPr lang="de-DE" dirty="0">
              <a:latin typeface="+mj-lt"/>
            </a:endParaRPr>
          </a:p>
        </p:txBody>
      </p:sp>
      <p:sp>
        <p:nvSpPr>
          <p:cNvPr id="12" name="Inhaltsplatzhalter 11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 smtClean="0"/>
          </a:p>
          <a:p>
            <a:r>
              <a:rPr lang="de-DE" sz="2200" dirty="0" smtClean="0">
                <a:latin typeface="+mj-lt"/>
              </a:rPr>
              <a:t>Es geht um die </a:t>
            </a:r>
            <a:r>
              <a:rPr lang="de-DE" sz="2200" b="1" dirty="0" smtClean="0">
                <a:latin typeface="+mj-lt"/>
              </a:rPr>
              <a:t>Sache</a:t>
            </a:r>
            <a:r>
              <a:rPr lang="de-DE" sz="2200" dirty="0" smtClean="0">
                <a:latin typeface="+mj-lt"/>
              </a:rPr>
              <a:t>, nicht um den Menschen</a:t>
            </a:r>
          </a:p>
          <a:p>
            <a:r>
              <a:rPr lang="de-DE" sz="2200" dirty="0" smtClean="0">
                <a:latin typeface="+mj-lt"/>
              </a:rPr>
              <a:t>Ruhe bewahren = klare Gedanken</a:t>
            </a:r>
          </a:p>
          <a:p>
            <a:r>
              <a:rPr lang="de-DE" sz="2200" dirty="0" smtClean="0">
                <a:latin typeface="+mj-lt"/>
              </a:rPr>
              <a:t>„nachhaken“ oder Situation umdrehen</a:t>
            </a:r>
          </a:p>
          <a:p>
            <a:r>
              <a:rPr lang="de-DE" sz="2200" dirty="0" smtClean="0">
                <a:latin typeface="+mj-lt"/>
              </a:rPr>
              <a:t>Einzelfall </a:t>
            </a:r>
            <a:r>
              <a:rPr lang="de-DE" sz="2400" dirty="0" smtClean="0">
                <a:latin typeface="+mj-lt"/>
              </a:rPr>
              <a:t>≠ </a:t>
            </a:r>
            <a:r>
              <a:rPr lang="de-DE" sz="2200" dirty="0" smtClean="0">
                <a:latin typeface="+mj-lt"/>
              </a:rPr>
              <a:t>Regel</a:t>
            </a:r>
          </a:p>
          <a:p>
            <a:r>
              <a:rPr lang="de-DE" sz="2200" dirty="0" smtClean="0">
                <a:latin typeface="+mj-lt"/>
              </a:rPr>
              <a:t>Positive Formulierungen</a:t>
            </a:r>
          </a:p>
          <a:p>
            <a:r>
              <a:rPr lang="de-DE" sz="2200" dirty="0" smtClean="0">
                <a:latin typeface="+mj-lt"/>
              </a:rPr>
              <a:t>eigene Lernfähigkeit und Offenheit zeigen</a:t>
            </a:r>
          </a:p>
          <a:p>
            <a:pPr marL="0" indent="0">
              <a:buNone/>
            </a:pPr>
            <a:endParaRPr lang="de-DE" sz="2200" dirty="0">
              <a:latin typeface="+mj-lt"/>
            </a:endParaRPr>
          </a:p>
        </p:txBody>
      </p:sp>
      <p:sp>
        <p:nvSpPr>
          <p:cNvPr id="20" name="Pfeil nach rechts 19"/>
          <p:cNvSpPr/>
          <p:nvPr/>
        </p:nvSpPr>
        <p:spPr>
          <a:xfrm>
            <a:off x="833974" y="5301208"/>
            <a:ext cx="4392488" cy="72008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>
            <a:off x="833974" y="5461193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+mj-lt"/>
              </a:rPr>
              <a:t>Meinung, Pro, Contra, Synthese, Appell</a:t>
            </a:r>
            <a:endParaRPr lang="de-D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595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Schwerpunkt: Open Access allgemein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3600" dirty="0" smtClean="0"/>
              <a:t>… die Ansprechperson sind Sie (BREAK-OUT-SESSIONS)</a:t>
            </a:r>
            <a:endParaRPr lang="de-DE" sz="3600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838200" y="2276871"/>
            <a:ext cx="5473824" cy="39000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b="1" dirty="0" smtClean="0">
                <a:latin typeface="+mj-lt"/>
              </a:rPr>
              <a:t>Rollenspiel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>
                <a:latin typeface="+mj-lt"/>
              </a:rPr>
              <a:t>in der </a:t>
            </a:r>
            <a:r>
              <a:rPr lang="de-DE" sz="2400" dirty="0" smtClean="0">
                <a:latin typeface="+mj-lt"/>
              </a:rPr>
              <a:t>kleinen Gruppe:</a:t>
            </a:r>
            <a:r>
              <a:rPr lang="de-DE" sz="2400" dirty="0">
                <a:latin typeface="+mj-lt"/>
              </a:rPr>
              <a:t> </a:t>
            </a:r>
          </a:p>
          <a:p>
            <a:pPr marL="0" indent="0">
              <a:buNone/>
            </a:pPr>
            <a:r>
              <a:rPr lang="de-DE" sz="2200" dirty="0" smtClean="0">
                <a:latin typeface="+mj-lt"/>
              </a:rPr>
              <a:t>1 Moderator*in</a:t>
            </a:r>
          </a:p>
          <a:p>
            <a:pPr marL="0" indent="0">
              <a:buNone/>
            </a:pPr>
            <a:r>
              <a:rPr lang="de-DE" sz="2200" dirty="0" smtClean="0">
                <a:latin typeface="+mj-lt"/>
              </a:rPr>
              <a:t>2 „Charaktere“ </a:t>
            </a:r>
            <a:endParaRPr lang="de-DE" sz="2200" dirty="0">
              <a:latin typeface="+mj-lt"/>
            </a:endParaRPr>
          </a:p>
          <a:p>
            <a:pPr marL="0" indent="0">
              <a:buNone/>
            </a:pPr>
            <a:r>
              <a:rPr lang="de-DE" sz="2200" dirty="0" smtClean="0">
                <a:latin typeface="+mj-lt"/>
              </a:rPr>
              <a:t>2 Diskussionsteilnehmer*innen</a:t>
            </a:r>
          </a:p>
          <a:p>
            <a:pPr marL="0" indent="0">
              <a:buNone/>
            </a:pPr>
            <a:endParaRPr lang="de-DE" sz="2200" dirty="0" smtClean="0">
              <a:latin typeface="+mj-lt"/>
            </a:endParaRPr>
          </a:p>
          <a:p>
            <a:r>
              <a:rPr lang="de-DE" sz="2200" dirty="0" smtClean="0">
                <a:latin typeface="+mj-lt"/>
              </a:rPr>
              <a:t>Diskussionen von etwa 1 Minute</a:t>
            </a:r>
          </a:p>
          <a:p>
            <a:r>
              <a:rPr lang="de-DE" sz="2200" dirty="0" smtClean="0">
                <a:latin typeface="+mj-lt"/>
              </a:rPr>
              <a:t>Reflektion</a:t>
            </a:r>
          </a:p>
          <a:p>
            <a:r>
              <a:rPr lang="de-DE" sz="2200" dirty="0" smtClean="0">
                <a:latin typeface="+mj-lt"/>
              </a:rPr>
              <a:t>Rotation</a:t>
            </a:r>
            <a:endParaRPr lang="de-DE" sz="2200" dirty="0">
              <a:latin typeface="+mj-lt"/>
            </a:endParaRPr>
          </a:p>
          <a:p>
            <a:pPr marL="0" indent="0">
              <a:buNone/>
            </a:pPr>
            <a:endParaRPr lang="de-DE" sz="2400" dirty="0">
              <a:latin typeface="+mj-lt"/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>
          <a:xfrm>
            <a:off x="6172200" y="1916833"/>
            <a:ext cx="5181600" cy="42601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/>
              <a:t/>
            </a:r>
            <a:br>
              <a:rPr lang="de-DE" dirty="0"/>
            </a:br>
            <a:r>
              <a:rPr lang="de-DE" sz="2400" b="1" dirty="0" err="1" smtClean="0">
                <a:latin typeface="+mj-lt"/>
              </a:rPr>
              <a:t>Facilitation</a:t>
            </a:r>
            <a:r>
              <a:rPr lang="de-DE" sz="2400" b="1" dirty="0" smtClean="0">
                <a:latin typeface="+mj-lt"/>
              </a:rPr>
              <a:t> </a:t>
            </a:r>
            <a:r>
              <a:rPr lang="de-DE" sz="2400" b="1" dirty="0" err="1">
                <a:latin typeface="+mj-lt"/>
              </a:rPr>
              <a:t>Dojo</a:t>
            </a:r>
            <a:r>
              <a:rPr lang="de-DE" sz="2400" b="1" dirty="0">
                <a:latin typeface="+mj-lt"/>
              </a:rPr>
              <a:t>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200" dirty="0" smtClean="0">
                <a:latin typeface="+mj-lt"/>
                <a:sym typeface="Wingdings" panose="05000000000000000000" pitchFamily="2" charset="2"/>
              </a:rPr>
              <a:t>übt</a:t>
            </a:r>
            <a:r>
              <a:rPr lang="de-DE" sz="2200" b="1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200" dirty="0">
                <a:latin typeface="+mj-lt"/>
              </a:rPr>
              <a:t>Moderationstechniken </a:t>
            </a:r>
            <a:endParaRPr lang="de-DE" sz="2200" dirty="0" smtClean="0">
              <a:latin typeface="+mj-lt"/>
            </a:endParaRPr>
          </a:p>
          <a:p>
            <a:pPr marL="0" indent="0">
              <a:buNone/>
            </a:pPr>
            <a:r>
              <a:rPr lang="de-DE" sz="2200" dirty="0" smtClean="0">
                <a:latin typeface="+mj-lt"/>
                <a:sym typeface="Wingdings" panose="05000000000000000000" pitchFamily="2" charset="2"/>
              </a:rPr>
              <a:t>Umgang </a:t>
            </a:r>
            <a:r>
              <a:rPr lang="de-DE" sz="2200" dirty="0">
                <a:latin typeface="+mj-lt"/>
                <a:sym typeface="Wingdings" panose="05000000000000000000" pitchFamily="2" charset="2"/>
              </a:rPr>
              <a:t>mit </a:t>
            </a:r>
            <a:r>
              <a:rPr lang="de-DE" sz="2200" dirty="0" smtClean="0">
                <a:latin typeface="+mj-lt"/>
              </a:rPr>
              <a:t>schwierigen Gesprächssituationen </a:t>
            </a:r>
            <a:endParaRPr lang="de-DE" sz="2200" dirty="0">
              <a:latin typeface="+mj-lt"/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 algn="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sz="1400" dirty="0" smtClean="0">
                <a:latin typeface="+mj-lt"/>
              </a:rPr>
              <a:t>                                                      https</a:t>
            </a:r>
            <a:r>
              <a:rPr lang="de-DE" sz="1400" dirty="0">
                <a:latin typeface="+mj-lt"/>
              </a:rPr>
              <a:t>://padlet.com</a:t>
            </a:r>
            <a:r>
              <a:rPr lang="de-DE" sz="1400" dirty="0" smtClean="0">
                <a:latin typeface="+mj-lt"/>
              </a:rPr>
              <a:t>/...</a:t>
            </a:r>
            <a:endParaRPr lang="de-DE" sz="1400" dirty="0">
              <a:latin typeface="+mj-lt"/>
            </a:endParaRPr>
          </a:p>
          <a:p>
            <a:pPr marL="0" indent="0" algn="r">
              <a:buNone/>
            </a:pPr>
            <a:endParaRPr lang="de-DE" dirty="0"/>
          </a:p>
        </p:txBody>
      </p:sp>
      <p:pic>
        <p:nvPicPr>
          <p:cNvPr id="3076" name="Picture 4" descr="QR-Code für dieses Padle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624392" y="4005064"/>
            <a:ext cx="1325411" cy="132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4076422457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feld 2"/>
          <p:cNvSpPr txBox="1">
            <a:spLocks noChangeArrowheads="1"/>
          </p:cNvSpPr>
          <p:nvPr/>
        </p:nvSpPr>
        <p:spPr bwMode="auto">
          <a:xfrm>
            <a:off x="9791797" y="4226916"/>
            <a:ext cx="990600" cy="94742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1908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620688"/>
            <a:ext cx="10515600" cy="5556275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Virtual </a:t>
            </a: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Short Break			</a:t>
            </a: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						11.45 – 11.55</a:t>
            </a:r>
            <a:endParaRPr lang="de-DE" sz="4400" dirty="0">
              <a:latin typeface="+mj-lt"/>
            </a:endParaRPr>
          </a:p>
        </p:txBody>
      </p:sp>
      <p:sp>
        <p:nvSpPr>
          <p:cNvPr id="4" name="Textfeld 3"/>
          <p:cNvSpPr txBox="1"/>
          <p:nvPr/>
        </p:nvSpPr>
        <p:spPr bwMode="auto">
          <a:xfrm rot="16200000">
            <a:off x="3202762" y="4594047"/>
            <a:ext cx="276999" cy="1691322"/>
          </a:xfrm>
          <a:prstGeom prst="rect">
            <a:avLst/>
          </a:prstGeom>
          <a:noFill/>
        </p:spPr>
        <p:txBody>
          <a:bodyPr vert="vert" wrap="square" rtlCol="0" anchor="ctr">
            <a:spAutoFit/>
          </a:bodyPr>
          <a:lstStyle/>
          <a:p>
            <a:r>
              <a:rPr lang="en-US" sz="600" dirty="0" smtClean="0">
                <a:latin typeface="+mj-lt"/>
              </a:rPr>
              <a:t>Icon made by </a:t>
            </a:r>
            <a:r>
              <a:rPr lang="en-US" sz="600" dirty="0" err="1" smtClean="0">
                <a:latin typeface="+mj-lt"/>
              </a:rPr>
              <a:t>Eucalyp</a:t>
            </a:r>
            <a:r>
              <a:rPr lang="en-US" sz="600" dirty="0" smtClean="0">
                <a:latin typeface="+mj-lt"/>
              </a:rPr>
              <a:t> from www.flaticon.com</a:t>
            </a:r>
            <a:endParaRPr lang="de-DE" sz="600" dirty="0">
              <a:latin typeface="+mj-lt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3140968"/>
            <a:ext cx="21602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4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Training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4"/>
            <a:ext cx="5628961" cy="441168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solidFill>
                  <a:schemeClr val="accent3"/>
                </a:solidFill>
                <a:latin typeface="+mj-lt"/>
              </a:rPr>
              <a:t>Die eigene Rolle und die Zielgruppe definieren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Wer bin ich?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Wen möchte ich erreichen?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prstClr val="black"/>
                </a:solidFill>
                <a:latin typeface="+mj-lt"/>
              </a:rPr>
              <a:t>Wie lerne ich?</a:t>
            </a:r>
          </a:p>
          <a:p>
            <a:pPr lvl="1"/>
            <a:r>
              <a:rPr lang="de-DE" sz="2000" dirty="0" smtClean="0">
                <a:latin typeface="+mj-lt"/>
              </a:rPr>
              <a:t>Welche Methoden setze ich ein?</a:t>
            </a:r>
          </a:p>
          <a:p>
            <a:pPr lvl="1"/>
            <a:r>
              <a:rPr lang="de-DE" sz="2000" dirty="0" smtClean="0">
                <a:latin typeface="+mj-lt"/>
              </a:rPr>
              <a:t>Welche </a:t>
            </a:r>
            <a:r>
              <a:rPr lang="de-DE" sz="2000" dirty="0">
                <a:latin typeface="+mj-lt"/>
              </a:rPr>
              <a:t>Medien nutze ich</a:t>
            </a:r>
            <a:r>
              <a:rPr lang="de-DE" sz="2000" dirty="0" smtClean="0">
                <a:latin typeface="+mj-lt"/>
              </a:rPr>
              <a:t>?</a:t>
            </a:r>
            <a:endParaRPr lang="de-DE" sz="2000" dirty="0" smtClean="0">
              <a:solidFill>
                <a:prstClr val="black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+mj-lt"/>
              </a:rPr>
              <a:t>Motivieren</a:t>
            </a:r>
          </a:p>
          <a:p>
            <a:pPr lvl="1"/>
            <a:r>
              <a:rPr lang="de-DE" sz="2000" dirty="0" smtClean="0">
                <a:latin typeface="+mj-lt"/>
              </a:rPr>
              <a:t>Methodenwechsel (</a:t>
            </a:r>
            <a:r>
              <a:rPr lang="de-DE" sz="2000" dirty="0" err="1" smtClean="0">
                <a:latin typeface="+mj-lt"/>
              </a:rPr>
              <a:t>Gamification</a:t>
            </a:r>
            <a:r>
              <a:rPr lang="de-DE" sz="2000" dirty="0" smtClean="0">
                <a:latin typeface="+mj-lt"/>
              </a:rPr>
              <a:t>)</a:t>
            </a:r>
          </a:p>
          <a:p>
            <a:pPr lvl="1"/>
            <a:r>
              <a:rPr lang="de-DE" sz="2000" dirty="0" smtClean="0">
                <a:latin typeface="+mj-lt"/>
              </a:rPr>
              <a:t>Anreize und Belohnungen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solidFill>
                  <a:schemeClr val="accent3"/>
                </a:solidFill>
                <a:latin typeface="+mj-lt"/>
              </a:rPr>
              <a:t>(stetiges) Reflektieren</a:t>
            </a:r>
          </a:p>
          <a:p>
            <a:pPr lvl="1"/>
            <a:r>
              <a:rPr lang="de-DE" sz="1500" dirty="0">
                <a:solidFill>
                  <a:schemeClr val="accent3"/>
                </a:solidFill>
                <a:latin typeface="+mj-lt"/>
              </a:rPr>
              <a:t>Was soll nach dem Training praktisch möglich sein?</a:t>
            </a:r>
          </a:p>
          <a:p>
            <a:pPr lvl="1"/>
            <a:r>
              <a:rPr lang="de-DE" sz="1500" dirty="0">
                <a:solidFill>
                  <a:schemeClr val="accent3"/>
                </a:solidFill>
                <a:latin typeface="+mj-lt"/>
              </a:rPr>
              <a:t>Gibt es Fragen oder Bedürfnisse, die entstehen?</a:t>
            </a:r>
          </a:p>
          <a:p>
            <a:pPr lvl="1"/>
            <a:r>
              <a:rPr lang="de-DE" sz="1500" dirty="0">
                <a:solidFill>
                  <a:schemeClr val="accent3"/>
                </a:solidFill>
                <a:latin typeface="+mj-lt"/>
              </a:rPr>
              <a:t>Feedback </a:t>
            </a:r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einholen</a:t>
            </a:r>
            <a:endParaRPr lang="de-DE" sz="1500" dirty="0">
              <a:solidFill>
                <a:schemeClr val="accent3"/>
              </a:solidFill>
              <a:latin typeface="+mj-lt"/>
            </a:endParaRPr>
          </a:p>
          <a:p>
            <a:pPr marL="0" lvl="0" indent="0">
              <a:buNone/>
            </a:pPr>
            <a:endParaRPr lang="de-DE" sz="1300" dirty="0">
              <a:solidFill>
                <a:prstClr val="black"/>
              </a:solidFill>
              <a:latin typeface="Calibri Light" panose="020F0302020204030204"/>
            </a:endParaRPr>
          </a:p>
          <a:p>
            <a:pPr lvl="1"/>
            <a:endParaRPr lang="de-DE" sz="2000" dirty="0" smtClean="0">
              <a:solidFill>
                <a:prstClr val="black"/>
              </a:solidFill>
              <a:latin typeface="Calibri Light" panose="020F0302020204030204"/>
            </a:endParaRPr>
          </a:p>
          <a:p>
            <a:pPr marL="0" lvl="0" indent="0">
              <a:buNone/>
            </a:pPr>
            <a:endParaRPr lang="de-DE" sz="2400" dirty="0" smtClean="0">
              <a:solidFill>
                <a:prstClr val="black"/>
              </a:solidFill>
              <a:latin typeface="Calibri Light" panose="020F0302020204030204"/>
            </a:endParaRPr>
          </a:p>
        </p:txBody>
      </p:sp>
      <p:graphicFrame>
        <p:nvGraphicFramePr>
          <p:cNvPr id="6" name="Diagramm 5"/>
          <p:cNvGraphicFramePr/>
          <p:nvPr>
            <p:extLst/>
          </p:nvPr>
        </p:nvGraphicFramePr>
        <p:xfrm>
          <a:off x="5519936" y="735880"/>
          <a:ext cx="669674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ieren 6"/>
          <p:cNvGrpSpPr/>
          <p:nvPr/>
        </p:nvGrpSpPr>
        <p:grpSpPr>
          <a:xfrm rot="20816630">
            <a:off x="7088720" y="4340016"/>
            <a:ext cx="1975000" cy="2002241"/>
            <a:chOff x="2623166" y="218819"/>
            <a:chExt cx="1947266" cy="1947266"/>
          </a:xfrm>
        </p:grpSpPr>
        <p:sp>
          <p:nvSpPr>
            <p:cNvPr id="8" name="Form 7"/>
            <p:cNvSpPr/>
            <p:nvPr/>
          </p:nvSpPr>
          <p:spPr>
            <a:xfrm rot="20700000">
              <a:off x="2623166" y="218819"/>
              <a:ext cx="1947266" cy="1947266"/>
            </a:xfrm>
            <a:prstGeom prst="gear6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fillRef>
            <a:effectRef idx="0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9" name="Form 4"/>
            <p:cNvSpPr/>
            <p:nvPr/>
          </p:nvSpPr>
          <p:spPr>
            <a:xfrm rot="783370">
              <a:off x="3050258" y="645911"/>
              <a:ext cx="1093081" cy="10930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 smtClean="0">
                  <a:latin typeface="+mj-lt"/>
                </a:rPr>
                <a:t>er- und verarbeiten</a:t>
              </a:r>
              <a:endParaRPr lang="de-DE" kern="1200" dirty="0">
                <a:latin typeface="+mj-lt"/>
              </a:endParaRPr>
            </a:p>
          </p:txBody>
        </p:sp>
      </p:grpSp>
      <p:sp>
        <p:nvSpPr>
          <p:cNvPr id="10" name="Gebogener Pfeil 9"/>
          <p:cNvSpPr/>
          <p:nvPr/>
        </p:nvSpPr>
        <p:spPr>
          <a:xfrm rot="20747204">
            <a:off x="6686422" y="4169234"/>
            <a:ext cx="2740156" cy="212763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</p:spPr>
        <p:style>
          <a:lnRef idx="0">
            <a:schemeClr val="accent2">
              <a:shade val="90000"/>
              <a:hueOff val="-574681"/>
              <a:satOff val="409"/>
              <a:lumOff val="32114"/>
              <a:alphaOff val="0"/>
            </a:schemeClr>
          </a:lnRef>
          <a:fillRef idx="1">
            <a:schemeClr val="accent2">
              <a:shade val="90000"/>
              <a:hueOff val="-574681"/>
              <a:satOff val="409"/>
              <a:lumOff val="32114"/>
              <a:alphaOff val="0"/>
            </a:schemeClr>
          </a:fillRef>
          <a:effectRef idx="0">
            <a:schemeClr val="accent2">
              <a:shade val="90000"/>
              <a:hueOff val="-574681"/>
              <a:satOff val="409"/>
              <a:lumOff val="32114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0327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YouTube Gener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331" y="5189902"/>
            <a:ext cx="1547937" cy="116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Training – Wie lerne ich?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sz="2400" dirty="0" smtClean="0">
                <a:latin typeface="+mj-lt"/>
              </a:rPr>
              <a:t>Anderson et </a:t>
            </a:r>
            <a:r>
              <a:rPr lang="de-DE" sz="2400" dirty="0" err="1" smtClean="0">
                <a:latin typeface="+mj-lt"/>
              </a:rPr>
              <a:t>al.‘s</a:t>
            </a:r>
            <a:r>
              <a:rPr lang="de-DE" sz="2400" dirty="0" smtClean="0">
                <a:latin typeface="+mj-lt"/>
              </a:rPr>
              <a:t> Taxonomie</a:t>
            </a:r>
          </a:p>
          <a:p>
            <a:endParaRPr lang="de-DE" sz="2400" dirty="0">
              <a:latin typeface="+mj-lt"/>
            </a:endParaRPr>
          </a:p>
          <a:p>
            <a:r>
              <a:rPr lang="de-DE" sz="2400" dirty="0" smtClean="0">
                <a:latin typeface="+mj-lt"/>
              </a:rPr>
              <a:t>Visualisierung</a:t>
            </a:r>
          </a:p>
          <a:p>
            <a:r>
              <a:rPr lang="de-DE" sz="2400" dirty="0" smtClean="0">
                <a:latin typeface="+mj-lt"/>
              </a:rPr>
              <a:t>Engagement, Einbindung</a:t>
            </a:r>
          </a:p>
          <a:p>
            <a:r>
              <a:rPr lang="de-DE" sz="2400" dirty="0" smtClean="0">
                <a:latin typeface="+mj-lt"/>
              </a:rPr>
              <a:t>Belohnungen</a:t>
            </a:r>
            <a:r>
              <a:rPr lang="de-DE" sz="2400" dirty="0">
                <a:latin typeface="+mj-lt"/>
              </a:rPr>
              <a:t>, </a:t>
            </a:r>
            <a:r>
              <a:rPr lang="de-DE" sz="2400" dirty="0" smtClean="0">
                <a:latin typeface="+mj-lt"/>
              </a:rPr>
              <a:t>Incentives</a:t>
            </a:r>
          </a:p>
          <a:p>
            <a:r>
              <a:rPr lang="de-DE" sz="2400" dirty="0" smtClean="0">
                <a:latin typeface="+mj-lt"/>
              </a:rPr>
              <a:t>Austausch, Netzwerken</a:t>
            </a:r>
          </a:p>
          <a:p>
            <a:r>
              <a:rPr lang="de-DE" sz="2400" dirty="0" smtClean="0">
                <a:latin typeface="+mj-lt"/>
              </a:rPr>
              <a:t>„out </a:t>
            </a:r>
            <a:r>
              <a:rPr lang="de-DE" sz="2400" dirty="0" err="1" smtClean="0">
                <a:latin typeface="+mj-lt"/>
              </a:rPr>
              <a:t>of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 err="1" smtClean="0">
                <a:latin typeface="+mj-lt"/>
              </a:rPr>
              <a:t>the</a:t>
            </a:r>
            <a:r>
              <a:rPr lang="de-DE" sz="2400" dirty="0" smtClean="0">
                <a:latin typeface="+mj-lt"/>
              </a:rPr>
              <a:t> box“</a:t>
            </a:r>
          </a:p>
          <a:p>
            <a:endParaRPr lang="de-DE" sz="2400" dirty="0">
              <a:latin typeface="+mj-lt"/>
            </a:endParaRP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3074" name="Picture 2" descr="Recording Graphics by Llyod Dangle at USC Creativity &amp; Collabor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669" y="4160703"/>
            <a:ext cx="2350280" cy="156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8032083" y="5707627"/>
            <a:ext cx="17639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"Recording Graphics by </a:t>
            </a:r>
            <a:r>
              <a:rPr lang="en-US" sz="600" dirty="0" err="1">
                <a:latin typeface="+mj-lt"/>
              </a:rPr>
              <a:t>Llyod</a:t>
            </a:r>
            <a:r>
              <a:rPr lang="en-US" sz="600" dirty="0">
                <a:latin typeface="+mj-lt"/>
              </a:rPr>
              <a:t> Dangle at USC Creativity &amp; Collaboration" by Norman Lear Center is licensed under CC BY 2.0</a:t>
            </a:r>
            <a:endParaRPr lang="de-DE" sz="600" dirty="0">
              <a:latin typeface="+mj-lt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4871864" y="6346287"/>
            <a:ext cx="13352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"YouTube Generation" by </a:t>
            </a:r>
            <a:r>
              <a:rPr lang="en-US" sz="600" dirty="0" err="1">
                <a:latin typeface="+mj-lt"/>
              </a:rPr>
              <a:t>jonsson</a:t>
            </a:r>
            <a:r>
              <a:rPr lang="en-US" sz="600" dirty="0">
                <a:latin typeface="+mj-lt"/>
              </a:rPr>
              <a:t> is licensed under CC BY 2.0</a:t>
            </a:r>
            <a:endParaRPr lang="de-DE" sz="600" dirty="0">
              <a:latin typeface="+mj-lt"/>
            </a:endParaRPr>
          </a:p>
        </p:txBody>
      </p:sp>
      <p:pic>
        <p:nvPicPr>
          <p:cNvPr id="3086" name="Picture 14" descr="Visual Engagement Techniqu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931" y="5189902"/>
            <a:ext cx="1682175" cy="112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echteck 52"/>
          <p:cNvSpPr/>
          <p:nvPr/>
        </p:nvSpPr>
        <p:spPr>
          <a:xfrm>
            <a:off x="9793910" y="6306806"/>
            <a:ext cx="1682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"Visual Engagement Techniques" by </a:t>
            </a:r>
            <a:r>
              <a:rPr lang="en-US" sz="600" dirty="0" err="1">
                <a:latin typeface="+mj-lt"/>
              </a:rPr>
              <a:t>derekbruff</a:t>
            </a:r>
            <a:r>
              <a:rPr lang="en-US" sz="600" dirty="0">
                <a:latin typeface="+mj-lt"/>
              </a:rPr>
              <a:t> is licensed under CC BY-NC 2.0</a:t>
            </a:r>
            <a:endParaRPr lang="de-DE" sz="600" dirty="0">
              <a:latin typeface="+mj-lt"/>
            </a:endParaRPr>
          </a:p>
        </p:txBody>
      </p:sp>
      <p:pic>
        <p:nvPicPr>
          <p:cNvPr id="2050" name="Picture 2" descr="faq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651" y="4378146"/>
            <a:ext cx="1927596" cy="107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hteck 20"/>
          <p:cNvSpPr/>
          <p:nvPr/>
        </p:nvSpPr>
        <p:spPr>
          <a:xfrm>
            <a:off x="6587402" y="5480859"/>
            <a:ext cx="10118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</a:t>
            </a:r>
            <a:r>
              <a:rPr lang="en-US" sz="600" dirty="0" err="1">
                <a:latin typeface="+mj-lt"/>
              </a:rPr>
              <a:t>faq</a:t>
            </a:r>
            <a:r>
              <a:rPr lang="en-US" sz="600" dirty="0">
                <a:latin typeface="+mj-lt"/>
              </a:rPr>
              <a:t>" by aronbaker2 is licensed under CC BY 2.0</a:t>
            </a:r>
            <a:endParaRPr lang="de-DE" sz="600" dirty="0">
              <a:latin typeface="+mj-lt"/>
            </a:endParaRPr>
          </a:p>
        </p:txBody>
      </p:sp>
      <p:sp>
        <p:nvSpPr>
          <p:cNvPr id="29" name="Gleichschenkliges Dreieck 28"/>
          <p:cNvSpPr/>
          <p:nvPr/>
        </p:nvSpPr>
        <p:spPr>
          <a:xfrm>
            <a:off x="5879977" y="1105848"/>
            <a:ext cx="4772832" cy="278242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7152574" y="1543833"/>
            <a:ext cx="2227638" cy="338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+mj-lt"/>
              </a:rPr>
              <a:t>(er)schaffen</a:t>
            </a:r>
            <a:endParaRPr lang="de-DE" sz="1600" dirty="0">
              <a:latin typeface="+mj-lt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7152574" y="1964286"/>
            <a:ext cx="2227638" cy="338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>
                <a:latin typeface="+mj-lt"/>
              </a:rPr>
              <a:t>b</a:t>
            </a:r>
            <a:r>
              <a:rPr lang="de-DE" sz="1600" dirty="0" smtClean="0">
                <a:latin typeface="+mj-lt"/>
              </a:rPr>
              <a:t>ewerten </a:t>
            </a:r>
            <a:endParaRPr lang="de-DE" sz="1600" dirty="0">
              <a:latin typeface="+mj-lt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152574" y="2384913"/>
            <a:ext cx="2227638" cy="338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+mj-lt"/>
              </a:rPr>
              <a:t>analysieren</a:t>
            </a:r>
            <a:endParaRPr lang="de-DE" sz="1600" dirty="0">
              <a:latin typeface="+mj-lt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117846" y="2790974"/>
            <a:ext cx="2227638" cy="338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+mj-lt"/>
              </a:rPr>
              <a:t>anwenden</a:t>
            </a:r>
            <a:endParaRPr lang="de-DE" sz="1600" dirty="0">
              <a:latin typeface="+mj-lt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7152574" y="3154544"/>
            <a:ext cx="2227638" cy="338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+mj-lt"/>
              </a:rPr>
              <a:t>verstehen</a:t>
            </a:r>
            <a:endParaRPr lang="de-DE" sz="1600" dirty="0">
              <a:latin typeface="+mj-lt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7093324" y="3549660"/>
            <a:ext cx="2227638" cy="338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latin typeface="+mj-lt"/>
              </a:rPr>
              <a:t>erinnern</a:t>
            </a:r>
            <a:endParaRPr lang="de-DE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340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717E8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22730"/>
            <a:ext cx="12237156" cy="7180729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-9337" y="1005523"/>
            <a:ext cx="12348757" cy="4219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26" y="1754271"/>
            <a:ext cx="7128347" cy="2722068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880" y="4647396"/>
            <a:ext cx="1339025" cy="295039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1028" y="4364797"/>
            <a:ext cx="2105146" cy="115527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3062" y="4643644"/>
            <a:ext cx="1147966" cy="410182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41" y="4488662"/>
            <a:ext cx="1698877" cy="69879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691" y="4643644"/>
            <a:ext cx="2771032" cy="233230"/>
          </a:xfrm>
          <a:prstGeom prst="rect">
            <a:avLst/>
          </a:prstGeom>
        </p:spPr>
      </p:pic>
      <p:sp>
        <p:nvSpPr>
          <p:cNvPr id="24" name="Rechteck 23"/>
          <p:cNvSpPr/>
          <p:nvPr/>
        </p:nvSpPr>
        <p:spPr>
          <a:xfrm>
            <a:off x="-9337" y="5973835"/>
            <a:ext cx="12466197" cy="4796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blipFill>
                <a:blip r:embed="rId10"/>
                <a:tile tx="0" ty="0" sx="100000" sy="100000" flip="none" algn="tl"/>
              </a:blip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100775" y="6010463"/>
            <a:ext cx="3097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www.open-access.network</a:t>
            </a:r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7" r="55350" b="1"/>
          <a:stretch/>
        </p:blipFill>
        <p:spPr>
          <a:xfrm>
            <a:off x="542522" y="6021021"/>
            <a:ext cx="504981" cy="397129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7371572" y="6019382"/>
            <a:ext cx="2184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@openaccess.net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4729961" y="6010463"/>
            <a:ext cx="2007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</a:t>
            </a:r>
            <a:r>
              <a:rPr lang="de-DE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openaccessnet</a:t>
            </a:r>
            <a:endParaRPr lang="de-DE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9" name="Grafik 2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9484" y="6010463"/>
            <a:ext cx="382088" cy="382088"/>
          </a:xfrm>
          <a:prstGeom prst="rect">
            <a:avLst/>
          </a:prstGeom>
          <a:noFill/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974" y="6009377"/>
            <a:ext cx="384260" cy="384260"/>
          </a:xfrm>
          <a:prstGeom prst="rect">
            <a:avLst/>
          </a:prstGeom>
          <a:noFill/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347" y="1007371"/>
            <a:ext cx="2105661" cy="149379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352" y="4617027"/>
            <a:ext cx="1592325" cy="46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4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orizontaler Bildlauf 5"/>
          <p:cNvSpPr/>
          <p:nvPr/>
        </p:nvSpPr>
        <p:spPr>
          <a:xfrm>
            <a:off x="7464152" y="3550369"/>
            <a:ext cx="2880320" cy="1656184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Schwerpunkt: Open Access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Finanzierung</a:t>
            </a:r>
            <a:br>
              <a:rPr lang="de-DE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dirty="0" smtClean="0"/>
              <a:t>Ein Märchen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809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200" dirty="0" smtClean="0">
              <a:latin typeface="+mj-lt"/>
            </a:endParaRPr>
          </a:p>
          <a:p>
            <a:pPr marL="0" indent="0">
              <a:buNone/>
            </a:pPr>
            <a:r>
              <a:rPr lang="de-DE" sz="2200" dirty="0" smtClean="0">
                <a:latin typeface="+mj-lt"/>
              </a:rPr>
              <a:t>Bedenken Sie mögliche Figuren zum Thema Finanzierung.</a:t>
            </a:r>
          </a:p>
          <a:p>
            <a:r>
              <a:rPr lang="de-DE" sz="2200" dirty="0" smtClean="0">
                <a:latin typeface="+mj-lt"/>
              </a:rPr>
              <a:t>Welche Märchenfiguren würden Sie diesen zuweisen?</a:t>
            </a:r>
          </a:p>
          <a:p>
            <a:r>
              <a:rPr lang="de-DE" sz="2200" dirty="0" smtClean="0">
                <a:latin typeface="+mj-lt"/>
              </a:rPr>
              <a:t>Welche Eigenschaften haben diese?</a:t>
            </a:r>
          </a:p>
          <a:p>
            <a:r>
              <a:rPr lang="de-DE" sz="2200" dirty="0" smtClean="0">
                <a:latin typeface="+mj-lt"/>
              </a:rPr>
              <a:t>Wie kann diesen begegnet werden?</a:t>
            </a:r>
          </a:p>
          <a:p>
            <a:pPr marL="0" indent="0">
              <a:buNone/>
            </a:pPr>
            <a:endParaRPr lang="de-DE" sz="2200" dirty="0">
              <a:latin typeface="+mj-lt"/>
            </a:endParaRPr>
          </a:p>
          <a:p>
            <a:pPr marL="0" indent="0">
              <a:buNone/>
            </a:pPr>
            <a:endParaRPr lang="de-DE" sz="2200" dirty="0" smtClean="0">
              <a:latin typeface="+mj-lt"/>
            </a:endParaRPr>
          </a:p>
          <a:p>
            <a:pPr marL="0" indent="0">
              <a:buNone/>
            </a:pPr>
            <a:endParaRPr lang="de-DE" sz="2200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8328248" y="3993741"/>
            <a:ext cx="208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+mj-lt"/>
              </a:rPr>
              <a:t>Kreatives Schreiben</a:t>
            </a:r>
            <a:endParaRPr lang="de-DE" sz="2200" dirty="0">
              <a:latin typeface="+mj-l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312024" y="5511424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+mj-lt"/>
              </a:rPr>
              <a:t>https://</a:t>
            </a:r>
            <a:r>
              <a:rPr lang="de-DE" sz="1400" dirty="0" smtClean="0">
                <a:latin typeface="+mj-lt"/>
              </a:rPr>
              <a:t>padlet.com/...</a:t>
            </a:r>
            <a:endParaRPr lang="de-DE" sz="1400" dirty="0">
              <a:latin typeface="+mj-lt"/>
            </a:endParaRPr>
          </a:p>
        </p:txBody>
      </p: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2111622163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975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58400" cy="1325563"/>
          </a:xfrm>
        </p:spPr>
        <p:txBody>
          <a:bodyPr/>
          <a:lstStyle/>
          <a:p>
            <a:r>
              <a:rPr lang="de-DE" dirty="0"/>
              <a:t>Das Training </a:t>
            </a:r>
            <a:r>
              <a:rPr lang="de-DE" dirty="0" smtClean="0"/>
              <a:t>– Welche Veranstaltungsform nutze ich?</a:t>
            </a:r>
            <a:endParaRPr lang="de-DE" dirty="0"/>
          </a:p>
        </p:txBody>
      </p:sp>
      <p:pic>
        <p:nvPicPr>
          <p:cNvPr id="3074" name="Picture 2" descr="worldcaf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655" y="2420888"/>
            <a:ext cx="3420145" cy="219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 rot="5400000">
            <a:off x="6751649" y="3272609"/>
            <a:ext cx="210088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</a:t>
            </a:r>
            <a:r>
              <a:rPr lang="en-US" sz="600" dirty="0" err="1">
                <a:latin typeface="+mj-lt"/>
              </a:rPr>
              <a:t>worldcafe</a:t>
            </a:r>
            <a:r>
              <a:rPr lang="en-US" sz="600" dirty="0">
                <a:latin typeface="+mj-lt"/>
              </a:rPr>
              <a:t>" by </a:t>
            </a:r>
            <a:r>
              <a:rPr lang="ja-JP" altLang="de-DE" sz="600" dirty="0">
                <a:latin typeface="+mj-lt"/>
              </a:rPr>
              <a:t>茗遠 </a:t>
            </a:r>
            <a:r>
              <a:rPr lang="en-US" sz="600" dirty="0">
                <a:latin typeface="+mj-lt"/>
              </a:rPr>
              <a:t>is licensed under CC BY 2.0</a:t>
            </a:r>
            <a:endParaRPr lang="de-DE" sz="600" dirty="0">
              <a:latin typeface="+mj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933655" y="1988840"/>
            <a:ext cx="3202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>
                <a:latin typeface="+mj-lt"/>
              </a:rPr>
              <a:t>Worldcafé</a:t>
            </a:r>
            <a:endParaRPr lang="de-DE" sz="2000" dirty="0">
              <a:latin typeface="+mj-lt"/>
            </a:endParaRPr>
          </a:p>
        </p:txBody>
      </p:sp>
      <p:pic>
        <p:nvPicPr>
          <p:cNvPr id="3076" name="Picture 4" descr="2012-231 Webinar Toda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04" y="4395823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4486370" y="3974861"/>
            <a:ext cx="3202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+mj-lt"/>
              </a:rPr>
              <a:t>Online-Workshops</a:t>
            </a:r>
            <a:endParaRPr lang="de-DE" sz="2000" dirty="0">
              <a:latin typeface="+mj-lt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558978" y="6102143"/>
            <a:ext cx="232435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"2012-231 Webinar Today" by </a:t>
            </a:r>
            <a:r>
              <a:rPr lang="en-US" sz="600" dirty="0" err="1">
                <a:latin typeface="+mj-lt"/>
              </a:rPr>
              <a:t>mrsdkrebs</a:t>
            </a:r>
            <a:r>
              <a:rPr lang="en-US" sz="600" dirty="0">
                <a:latin typeface="+mj-lt"/>
              </a:rPr>
              <a:t> is licensed under CC BY 2.0</a:t>
            </a:r>
            <a:endParaRPr lang="de-DE" sz="600" dirty="0">
              <a:latin typeface="+mj-lt"/>
            </a:endParaRPr>
          </a:p>
        </p:txBody>
      </p:sp>
      <p:pic>
        <p:nvPicPr>
          <p:cNvPr id="3078" name="Picture 6" descr="GDS Roadshow Newcast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03626" y="4357293"/>
            <a:ext cx="2625588" cy="175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>
          <a:xfrm>
            <a:off x="5266881" y="3665728"/>
            <a:ext cx="20170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</a:t>
            </a:r>
            <a:r>
              <a:rPr lang="en-US" sz="600" dirty="0" err="1">
                <a:latin typeface="+mj-lt"/>
              </a:rPr>
              <a:t>Mädchen</a:t>
            </a:r>
            <a:r>
              <a:rPr lang="en-US" sz="600" dirty="0">
                <a:latin typeface="+mj-lt"/>
              </a:rPr>
              <a:t> </a:t>
            </a:r>
            <a:r>
              <a:rPr lang="en-US" sz="600" dirty="0" err="1">
                <a:latin typeface="+mj-lt"/>
              </a:rPr>
              <a:t>mit</a:t>
            </a:r>
            <a:r>
              <a:rPr lang="en-US" sz="600" dirty="0">
                <a:latin typeface="+mj-lt"/>
              </a:rPr>
              <a:t> </a:t>
            </a:r>
            <a:r>
              <a:rPr lang="en-US" sz="600" dirty="0" err="1">
                <a:latin typeface="+mj-lt"/>
              </a:rPr>
              <a:t>einem</a:t>
            </a:r>
            <a:r>
              <a:rPr lang="en-US" sz="600" dirty="0">
                <a:latin typeface="+mj-lt"/>
              </a:rPr>
              <a:t> </a:t>
            </a:r>
            <a:r>
              <a:rPr lang="en-US" sz="600" dirty="0" err="1" smtClean="0">
                <a:latin typeface="+mj-lt"/>
              </a:rPr>
              <a:t>Wecker</a:t>
            </a:r>
            <a:r>
              <a:rPr lang="en-US" sz="600" dirty="0">
                <a:latin typeface="+mj-lt"/>
              </a:rPr>
              <a:t>" by </a:t>
            </a:r>
            <a:r>
              <a:rPr lang="en-US" sz="600" dirty="0" err="1">
                <a:latin typeface="+mj-lt"/>
              </a:rPr>
              <a:t>marcoverch</a:t>
            </a:r>
            <a:r>
              <a:rPr lang="en-US" sz="600" dirty="0">
                <a:latin typeface="+mj-lt"/>
              </a:rPr>
              <a:t> is licensed under CC BY 2.0</a:t>
            </a:r>
            <a:endParaRPr lang="de-DE" sz="600" dirty="0">
              <a:latin typeface="+mj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597654" y="3924438"/>
            <a:ext cx="3202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+mj-lt"/>
              </a:rPr>
              <a:t>Open-Access-Roadshow</a:t>
            </a:r>
            <a:endParaRPr lang="de-DE" sz="2000" dirty="0">
              <a:latin typeface="+mj-lt"/>
            </a:endParaRPr>
          </a:p>
        </p:txBody>
      </p:sp>
      <p:pic>
        <p:nvPicPr>
          <p:cNvPr id="3080" name="Picture 8" descr="16. Dezember 20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537" y="4373214"/>
            <a:ext cx="1624128" cy="136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8872256" y="4750109"/>
            <a:ext cx="3202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+mj-lt"/>
              </a:rPr>
              <a:t>OA-Sprechstunden</a:t>
            </a:r>
            <a:endParaRPr lang="de-DE" sz="2000" dirty="0">
              <a:latin typeface="+mj-lt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8872256" y="5111606"/>
            <a:ext cx="226430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"16. </a:t>
            </a:r>
            <a:r>
              <a:rPr lang="en-US" sz="600" dirty="0" err="1">
                <a:latin typeface="+mj-lt"/>
              </a:rPr>
              <a:t>Dezember</a:t>
            </a:r>
            <a:r>
              <a:rPr lang="en-US" sz="600" dirty="0">
                <a:latin typeface="+mj-lt"/>
              </a:rPr>
              <a:t> 2017" by </a:t>
            </a:r>
            <a:r>
              <a:rPr lang="en-US" sz="600" dirty="0" err="1">
                <a:latin typeface="+mj-lt"/>
              </a:rPr>
              <a:t>ub_tu_berlin</a:t>
            </a:r>
            <a:r>
              <a:rPr lang="en-US" sz="600" dirty="0">
                <a:latin typeface="+mj-lt"/>
              </a:rPr>
              <a:t> is licensed under CC BY 2.0</a:t>
            </a:r>
            <a:endParaRPr lang="de-DE" sz="600" dirty="0">
              <a:latin typeface="+mj-lt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847379" y="1978174"/>
            <a:ext cx="1657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+mj-lt"/>
              </a:rPr>
              <a:t>Open-Access-</a:t>
            </a:r>
            <a:r>
              <a:rPr lang="de-DE" sz="2000" dirty="0" err="1" smtClean="0">
                <a:latin typeface="+mj-lt"/>
              </a:rPr>
              <a:t>Thinkaton</a:t>
            </a:r>
            <a:endParaRPr lang="de-DE" sz="2000" dirty="0">
              <a:latin typeface="+mj-lt"/>
            </a:endParaRPr>
          </a:p>
        </p:txBody>
      </p:sp>
      <p:pic>
        <p:nvPicPr>
          <p:cNvPr id="3084" name="Picture 12" descr="Mädchen mit einem Weck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304" y="2369375"/>
            <a:ext cx="1944216" cy="129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/>
          <p:cNvSpPr txBox="1"/>
          <p:nvPr/>
        </p:nvSpPr>
        <p:spPr>
          <a:xfrm>
            <a:off x="5233199" y="1961344"/>
            <a:ext cx="3202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+mj-lt"/>
              </a:rPr>
              <a:t>Warp Conference</a:t>
            </a:r>
            <a:endParaRPr lang="de-DE" sz="2000" dirty="0">
              <a:latin typeface="+mj-lt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1594583" y="6102143"/>
            <a:ext cx="232435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"GDS Roadshow Newcastle" by </a:t>
            </a:r>
            <a:r>
              <a:rPr lang="en-US" sz="600" dirty="0" err="1">
                <a:latin typeface="+mj-lt"/>
              </a:rPr>
              <a:t>gdsteam</a:t>
            </a:r>
            <a:r>
              <a:rPr lang="en-US" sz="600" dirty="0">
                <a:latin typeface="+mj-lt"/>
              </a:rPr>
              <a:t> is licensed under CC BY 2.0</a:t>
            </a:r>
            <a:endParaRPr lang="de-DE" sz="600" dirty="0">
              <a:latin typeface="+mj-lt"/>
            </a:endParaRPr>
          </a:p>
        </p:txBody>
      </p:sp>
      <p:pic>
        <p:nvPicPr>
          <p:cNvPr id="3086" name="Picture 14" descr="Brainstor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738" y="1975132"/>
            <a:ext cx="1345835" cy="184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7392144" y="5877272"/>
            <a:ext cx="3961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Und viele weitere Formate …</a:t>
            </a:r>
          </a:p>
        </p:txBody>
      </p:sp>
      <p:sp>
        <p:nvSpPr>
          <p:cNvPr id="25" name="Rechteck 24"/>
          <p:cNvSpPr/>
          <p:nvPr/>
        </p:nvSpPr>
        <p:spPr>
          <a:xfrm>
            <a:off x="1847379" y="2697811"/>
            <a:ext cx="13680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"Brainstorm" by </a:t>
            </a:r>
            <a:r>
              <a:rPr lang="en-US" sz="600" dirty="0" err="1">
                <a:latin typeface="+mj-lt"/>
              </a:rPr>
              <a:t>andymangold</a:t>
            </a:r>
            <a:r>
              <a:rPr lang="en-US" sz="600" dirty="0">
                <a:latin typeface="+mj-lt"/>
              </a:rPr>
              <a:t> is licensed under CC BY 2.0</a:t>
            </a:r>
            <a:endParaRPr lang="de-DE" sz="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22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Schwerpunkt: 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Urheberrecht /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Lizenzen</a:t>
            </a:r>
            <a:br>
              <a:rPr lang="de-DE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dirty="0" smtClean="0"/>
              <a:t>Motivation durch </a:t>
            </a:r>
            <a:r>
              <a:rPr lang="de-DE" dirty="0" err="1" smtClean="0"/>
              <a:t>Gamification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2564904"/>
            <a:ext cx="2065563" cy="1381098"/>
          </a:xfrm>
        </p:spPr>
      </p:pic>
      <p:sp>
        <p:nvSpPr>
          <p:cNvPr id="5" name="Rechteck 4"/>
          <p:cNvSpPr/>
          <p:nvPr/>
        </p:nvSpPr>
        <p:spPr>
          <a:xfrm>
            <a:off x="942358" y="2682604"/>
            <a:ext cx="176522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dirty="0" smtClean="0">
                <a:latin typeface="+mj-lt"/>
              </a:rPr>
              <a:t>UK Copyright Literacy, licensed </a:t>
            </a:r>
            <a:r>
              <a:rPr lang="en-US" sz="600" dirty="0">
                <a:latin typeface="+mj-lt"/>
              </a:rPr>
              <a:t>under </a:t>
            </a:r>
            <a:r>
              <a:rPr lang="en-US" sz="600" cap="all" dirty="0">
                <a:latin typeface="+mj-lt"/>
              </a:rPr>
              <a:t>CC </a:t>
            </a:r>
            <a:r>
              <a:rPr lang="en-US" sz="600" cap="all" dirty="0" smtClean="0">
                <a:latin typeface="+mj-lt"/>
              </a:rPr>
              <a:t>BY-NC-SA</a:t>
            </a:r>
          </a:p>
        </p:txBody>
      </p:sp>
      <p:sp>
        <p:nvSpPr>
          <p:cNvPr id="6" name="Rechteck 5"/>
          <p:cNvSpPr/>
          <p:nvPr/>
        </p:nvSpPr>
        <p:spPr>
          <a:xfrm>
            <a:off x="7392144" y="4531819"/>
            <a:ext cx="381642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>
                <a:latin typeface="+mj-lt"/>
              </a:rPr>
              <a:t>Abzeichen selbst kreieren:</a:t>
            </a:r>
          </a:p>
          <a:p>
            <a:pPr marL="507365" indent="-28575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latin typeface="+mj-lt"/>
              </a:rPr>
              <a:t>http://</a:t>
            </a:r>
            <a:r>
              <a:rPr lang="de-DE" sz="1400" dirty="0" smtClean="0">
                <a:latin typeface="+mj-lt"/>
              </a:rPr>
              <a:t>www.makebadg.es/badge.html#</a:t>
            </a:r>
          </a:p>
          <a:p>
            <a:pPr marL="507365" indent="-28575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+mj-lt"/>
              </a:rPr>
              <a:t>https</a:t>
            </a:r>
            <a:r>
              <a:rPr lang="de-DE" sz="1400" dirty="0">
                <a:latin typeface="+mj-lt"/>
              </a:rPr>
              <a:t>://</a:t>
            </a:r>
            <a:r>
              <a:rPr lang="de-DE" sz="1400" dirty="0" smtClean="0">
                <a:latin typeface="+mj-lt"/>
              </a:rPr>
              <a:t>badge.design/</a:t>
            </a:r>
          </a:p>
          <a:p>
            <a:pPr marL="450215" indent="-22860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+mj-lt"/>
              </a:rPr>
              <a:t>https</a:t>
            </a:r>
            <a:r>
              <a:rPr lang="de-DE" sz="1400" dirty="0">
                <a:latin typeface="+mj-lt"/>
              </a:rPr>
              <a:t>://canvas.instructure.com/courses/826612/files/26102910</a:t>
            </a:r>
            <a:endParaRPr lang="de-DE" sz="1400" dirty="0" smtClean="0">
              <a:latin typeface="+mj-lt"/>
            </a:endParaRPr>
          </a:p>
          <a:p>
            <a:endParaRPr lang="de-DE" sz="1200" dirty="0"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9202255" y="4162487"/>
            <a:ext cx="1492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latin typeface="+mj-lt"/>
              </a:rPr>
              <a:t>"</a:t>
            </a:r>
            <a:r>
              <a:rPr lang="en-US" sz="600" dirty="0" err="1">
                <a:latin typeface="+mj-lt"/>
              </a:rPr>
              <a:t>Süßigkeiten</a:t>
            </a:r>
            <a:r>
              <a:rPr lang="en-US" sz="600" dirty="0">
                <a:latin typeface="+mj-lt"/>
              </a:rPr>
              <a:t>-Bonbons (</a:t>
            </a:r>
            <a:r>
              <a:rPr lang="en-US" sz="600" dirty="0" err="1">
                <a:latin typeface="+mj-lt"/>
              </a:rPr>
              <a:t>engl</a:t>
            </a:r>
            <a:r>
              <a:rPr lang="en-US" sz="600" dirty="0">
                <a:latin typeface="+mj-lt"/>
              </a:rPr>
              <a:t>: Colorful candies)" by </a:t>
            </a:r>
            <a:r>
              <a:rPr lang="en-US" sz="600" dirty="0" err="1">
                <a:latin typeface="+mj-lt"/>
              </a:rPr>
              <a:t>wuestenigel</a:t>
            </a:r>
            <a:r>
              <a:rPr lang="en-US" sz="600" dirty="0">
                <a:latin typeface="+mj-lt"/>
              </a:rPr>
              <a:t> is licensed under </a:t>
            </a:r>
            <a:r>
              <a:rPr lang="en-US" sz="600" cap="all" dirty="0">
                <a:latin typeface="+mj-lt"/>
              </a:rPr>
              <a:t>CC BY 2.0</a:t>
            </a:r>
            <a:endParaRPr lang="de-DE" sz="600" dirty="0">
              <a:latin typeface="+mj-lt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255" y="3203256"/>
            <a:ext cx="1492424" cy="995435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7176120" y="1803433"/>
            <a:ext cx="3289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+mj-lt"/>
              </a:rPr>
              <a:t>Nicht vergessen:</a:t>
            </a:r>
            <a:endParaRPr lang="de-DE" sz="2400" dirty="0">
              <a:latin typeface="+mj-lt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38200" y="1877023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+mj-lt"/>
              </a:rPr>
              <a:t>Spielerisch lernen!</a:t>
            </a:r>
            <a:endParaRPr lang="de-DE" sz="2400" dirty="0">
              <a:latin typeface="+mj-lt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95" y="2901672"/>
            <a:ext cx="3106914" cy="1484740"/>
          </a:xfrm>
          <a:prstGeom prst="rect">
            <a:avLst/>
          </a:prstGeom>
        </p:spPr>
      </p:pic>
      <p:sp>
        <p:nvSpPr>
          <p:cNvPr id="15" name="Rechteck 14"/>
          <p:cNvSpPr/>
          <p:nvPr/>
        </p:nvSpPr>
        <p:spPr>
          <a:xfrm>
            <a:off x="7392144" y="2372566"/>
            <a:ext cx="181011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dirty="0">
                <a:latin typeface="+mj-lt"/>
              </a:rPr>
              <a:t>"Badges" by Ellen Munro is licensed under </a:t>
            </a:r>
            <a:r>
              <a:rPr lang="en-US" sz="600" cap="all" dirty="0">
                <a:latin typeface="+mj-lt"/>
              </a:rPr>
              <a:t>CC BY 2.0</a:t>
            </a:r>
            <a:endParaRPr lang="de-DE" sz="600" dirty="0">
              <a:latin typeface="+mj-lt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942358" y="4348841"/>
            <a:ext cx="2633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400" dirty="0">
                <a:solidFill>
                  <a:prstClr val="black"/>
                </a:solidFill>
                <a:latin typeface="Calibri Light" panose="020F0302020204030204"/>
              </a:rPr>
              <a:t>https://copyrightliteracy.org/resources/copyright-the-card-game/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3470330" y="4949004"/>
            <a:ext cx="3606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+mj-lt"/>
              </a:rPr>
              <a:t>http://eprints.hud.ac.uk/id/eprint/33874/</a:t>
            </a: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219" y="3284034"/>
            <a:ext cx="2556868" cy="1664492"/>
          </a:xfrm>
          <a:prstGeom prst="rect">
            <a:avLst/>
          </a:prstGeom>
        </p:spPr>
      </p:pic>
      <p:sp>
        <p:nvSpPr>
          <p:cNvPr id="19" name="Rechteck 18"/>
          <p:cNvSpPr/>
          <p:nvPr/>
        </p:nvSpPr>
        <p:spPr>
          <a:xfrm>
            <a:off x="3919285" y="3028904"/>
            <a:ext cx="2539592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" dirty="0" smtClean="0">
                <a:latin typeface="+mj-lt"/>
              </a:rPr>
              <a:t>University </a:t>
            </a:r>
            <a:r>
              <a:rPr lang="de-DE" sz="600" dirty="0" err="1" smtClean="0">
                <a:latin typeface="+mj-lt"/>
              </a:rPr>
              <a:t>of</a:t>
            </a:r>
            <a:r>
              <a:rPr lang="de-DE" sz="600" dirty="0" smtClean="0">
                <a:latin typeface="+mj-lt"/>
              </a:rPr>
              <a:t> Huddersfield Repository, </a:t>
            </a:r>
            <a:r>
              <a:rPr lang="de-DE" sz="600" dirty="0" err="1" smtClean="0">
                <a:latin typeface="+mj-lt"/>
              </a:rPr>
              <a:t>licensed</a:t>
            </a:r>
            <a:r>
              <a:rPr lang="de-DE" sz="600" dirty="0" smtClean="0">
                <a:latin typeface="+mj-lt"/>
              </a:rPr>
              <a:t> </a:t>
            </a:r>
            <a:r>
              <a:rPr lang="de-DE" sz="600" dirty="0" err="1" smtClean="0">
                <a:latin typeface="+mj-lt"/>
              </a:rPr>
              <a:t>under</a:t>
            </a:r>
            <a:r>
              <a:rPr lang="de-DE" sz="600" dirty="0" smtClean="0">
                <a:latin typeface="+mj-lt"/>
              </a:rPr>
              <a:t> CC BY-NC 3.0</a:t>
            </a:r>
            <a:endParaRPr lang="de-DE" sz="600" dirty="0">
              <a:latin typeface="+mj-lt"/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5483282"/>
            <a:ext cx="3992495" cy="496476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791150" y="5979758"/>
            <a:ext cx="3864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latin typeface="+mj-lt"/>
              </a:rPr>
              <a:t>https://www.oer-at-rlp.de/memoery-spiel/</a:t>
            </a:r>
          </a:p>
        </p:txBody>
      </p:sp>
    </p:spTree>
    <p:extLst>
      <p:ext uri="{BB962C8B-B14F-4D97-AF65-F5344CB8AC3E}">
        <p14:creationId xmlns:p14="http://schemas.microsoft.com/office/powerpoint/2010/main" val="291247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Schwerpunkt: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Open Access Repositorien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de-DE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de-DE" dirty="0"/>
              <a:t>Motivation und </a:t>
            </a:r>
            <a:r>
              <a:rPr lang="de-DE" dirty="0" err="1"/>
              <a:t>Gamification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23992" y="4997350"/>
            <a:ext cx="4320480" cy="504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400" dirty="0">
                <a:latin typeface="+mj-lt"/>
              </a:rPr>
              <a:t>https://www.learningsnacks.de/share/96137/15509b881a6d767c393492493e32cb78586c3c1b</a:t>
            </a:r>
          </a:p>
        </p:txBody>
      </p:sp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838200" y="2145228"/>
            <a:ext cx="10523975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sz="2400" b="1" dirty="0" smtClean="0">
                <a:latin typeface="+mj-lt"/>
              </a:rPr>
              <a:t>www.learningsnacks.de</a:t>
            </a:r>
          </a:p>
          <a:p>
            <a:pPr marL="0" indent="0">
              <a:buNone/>
              <a:defRPr/>
            </a:pPr>
            <a:endParaRPr lang="de-DE" sz="2400" b="1" dirty="0">
              <a:latin typeface="+mj-lt"/>
            </a:endParaRPr>
          </a:p>
          <a:p>
            <a:pPr marL="0" indent="0">
              <a:buNone/>
              <a:defRPr/>
            </a:pPr>
            <a:r>
              <a:rPr lang="de-DE" sz="2400" dirty="0" smtClean="0">
                <a:latin typeface="+mj-lt"/>
              </a:rPr>
              <a:t>5 Fragen zum Thema „Repositorien“</a:t>
            </a:r>
          </a:p>
          <a:p>
            <a:pPr marL="0" indent="0">
              <a:buNone/>
              <a:defRPr/>
            </a:pPr>
            <a:r>
              <a:rPr lang="de-DE" sz="2400" dirty="0" smtClean="0">
                <a:latin typeface="+mj-lt"/>
              </a:rPr>
              <a:t/>
            </a:r>
            <a:br>
              <a:rPr lang="de-DE" sz="2400" dirty="0" smtClean="0">
                <a:latin typeface="+mj-lt"/>
              </a:rPr>
            </a:br>
            <a:r>
              <a:rPr lang="de-DE" sz="2400" dirty="0" smtClean="0">
                <a:latin typeface="+mj-lt"/>
              </a:rPr>
              <a:t/>
            </a:r>
            <a:br>
              <a:rPr lang="de-DE" sz="2400" dirty="0" smtClean="0">
                <a:latin typeface="+mj-lt"/>
              </a:rPr>
            </a:br>
            <a:endParaRPr lang="de-DE" dirty="0" smtClean="0"/>
          </a:p>
          <a:p>
            <a:pPr marL="0" indent="0" algn="ctr">
              <a:buFont typeface="Arial" panose="020B0604020202020204" pitchFamily="34" charset="0"/>
              <a:buNone/>
              <a:defRPr/>
            </a:pPr>
            <a:endParaRPr lang="de-DE" dirty="0" smtClean="0"/>
          </a:p>
          <a:p>
            <a:pPr marL="0" indent="0" algn="ctr">
              <a:buFont typeface="Arial" panose="020B0604020202020204" pitchFamily="34" charset="0"/>
              <a:buNone/>
              <a:defRPr/>
            </a:pPr>
            <a:endParaRPr lang="de-DE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49311290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2145228"/>
            <a:ext cx="2160065" cy="216006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 bwMode="auto">
          <a:xfrm rot="10800000">
            <a:off x="10271876" y="3102373"/>
            <a:ext cx="276999" cy="1610235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600" dirty="0">
                <a:latin typeface="+mj-lt"/>
              </a:rPr>
              <a:t>Icons made by </a:t>
            </a:r>
            <a:r>
              <a:rPr lang="en-US" sz="600" dirty="0" err="1" smtClean="0">
                <a:latin typeface="+mj-lt"/>
              </a:rPr>
              <a:t>Freepik</a:t>
            </a:r>
            <a:r>
              <a:rPr lang="en-US" sz="600" dirty="0" smtClean="0">
                <a:latin typeface="+mj-lt"/>
              </a:rPr>
              <a:t> from www.flaticon.com</a:t>
            </a:r>
            <a:endParaRPr lang="de-DE" sz="600" dirty="0">
              <a:latin typeface="+mj-lt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105" y="3102373"/>
            <a:ext cx="1765059" cy="176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2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620688"/>
            <a:ext cx="10515600" cy="5556275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Virtual </a:t>
            </a: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Lunch Break			</a:t>
            </a: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						12.45 – 13.30</a:t>
            </a:r>
            <a:endParaRPr lang="de-DE" sz="4400" dirty="0">
              <a:latin typeface="+mj-lt"/>
            </a:endParaRPr>
          </a:p>
        </p:txBody>
      </p:sp>
      <p:sp>
        <p:nvSpPr>
          <p:cNvPr id="4" name="Textfeld 3"/>
          <p:cNvSpPr txBox="1"/>
          <p:nvPr/>
        </p:nvSpPr>
        <p:spPr bwMode="auto">
          <a:xfrm rot="16200000">
            <a:off x="3202762" y="4594047"/>
            <a:ext cx="276999" cy="1691322"/>
          </a:xfrm>
          <a:prstGeom prst="rect">
            <a:avLst/>
          </a:prstGeom>
          <a:noFill/>
        </p:spPr>
        <p:txBody>
          <a:bodyPr vert="vert" wrap="square" rtlCol="0" anchor="ctr">
            <a:spAutoFit/>
          </a:bodyPr>
          <a:lstStyle/>
          <a:p>
            <a:r>
              <a:rPr lang="en-US" sz="600" dirty="0" smtClean="0">
                <a:latin typeface="+mj-lt"/>
              </a:rPr>
              <a:t>Icon made by </a:t>
            </a:r>
            <a:r>
              <a:rPr lang="en-US" sz="600" dirty="0" err="1" smtClean="0">
                <a:latin typeface="+mj-lt"/>
              </a:rPr>
              <a:t>Freepik</a:t>
            </a:r>
            <a:r>
              <a:rPr lang="en-US" sz="600" dirty="0" smtClean="0">
                <a:latin typeface="+mj-lt"/>
              </a:rPr>
              <a:t> from www.flaticon.com</a:t>
            </a:r>
            <a:endParaRPr lang="de-DE" sz="600" dirty="0">
              <a:latin typeface="+mj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217" y="2996952"/>
            <a:ext cx="2366087" cy="236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53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 II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  <a:defRPr/>
            </a:pPr>
            <a:r>
              <a:rPr lang="de-DE" sz="2200" b="1" dirty="0" smtClean="0">
                <a:latin typeface="+mj-lt"/>
              </a:rPr>
              <a:t>13.30 Training – Kreativphase</a:t>
            </a:r>
          </a:p>
          <a:p>
            <a:pPr lvl="1">
              <a:lnSpc>
                <a:spcPct val="70000"/>
              </a:lnSpc>
              <a:defRPr/>
            </a:pPr>
            <a:r>
              <a:rPr lang="de-DE" sz="2200" dirty="0" smtClean="0">
                <a:latin typeface="+mj-lt"/>
              </a:rPr>
              <a:t>Reflektion</a:t>
            </a:r>
          </a:p>
          <a:p>
            <a:pPr lvl="1">
              <a:lnSpc>
                <a:spcPct val="70000"/>
              </a:lnSpc>
              <a:defRPr/>
            </a:pPr>
            <a:r>
              <a:rPr lang="de-DE" sz="2200" dirty="0" err="1" smtClean="0">
                <a:latin typeface="+mj-lt"/>
              </a:rPr>
              <a:t>Be</a:t>
            </a:r>
            <a:r>
              <a:rPr lang="de-DE" sz="2200" dirty="0" smtClean="0">
                <a:latin typeface="+mj-lt"/>
              </a:rPr>
              <a:t> </a:t>
            </a:r>
            <a:r>
              <a:rPr lang="de-DE" sz="2200" dirty="0" err="1" smtClean="0">
                <a:latin typeface="+mj-lt"/>
              </a:rPr>
              <a:t>the</a:t>
            </a:r>
            <a:r>
              <a:rPr lang="de-DE" sz="2200" dirty="0" smtClean="0">
                <a:latin typeface="+mj-lt"/>
              </a:rPr>
              <a:t> </a:t>
            </a:r>
            <a:r>
              <a:rPr lang="de-DE" sz="2200" dirty="0" err="1" smtClean="0">
                <a:latin typeface="+mj-lt"/>
              </a:rPr>
              <a:t>trainer</a:t>
            </a:r>
            <a:r>
              <a:rPr lang="de-DE" sz="2200" dirty="0" smtClean="0">
                <a:latin typeface="+mj-lt"/>
              </a:rPr>
              <a:t>! – Break-out-Sessions</a:t>
            </a: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2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14.40 – 14.50 kurze Pause</a:t>
            </a: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2200" b="1" dirty="0" smtClean="0">
                <a:latin typeface="+mj-lt"/>
              </a:rPr>
              <a:t>14.50 Training </a:t>
            </a:r>
            <a:r>
              <a:rPr lang="de-DE" sz="2200" b="1" dirty="0" smtClean="0"/>
              <a:t>– </a:t>
            </a:r>
            <a:r>
              <a:rPr lang="de-DE" sz="2200" b="1" dirty="0" smtClean="0">
                <a:latin typeface="+mj-lt"/>
              </a:rPr>
              <a:t>Feedbackphase</a:t>
            </a:r>
          </a:p>
          <a:p>
            <a:pPr lvl="1">
              <a:lnSpc>
                <a:spcPct val="70000"/>
              </a:lnSpc>
              <a:defRPr/>
            </a:pPr>
            <a:r>
              <a:rPr lang="de-DE" sz="2200" dirty="0" smtClean="0">
                <a:latin typeface="+mj-lt"/>
              </a:rPr>
              <a:t>Präsentation der Ergebnisse</a:t>
            </a:r>
          </a:p>
          <a:p>
            <a:pPr lvl="1">
              <a:lnSpc>
                <a:spcPct val="70000"/>
              </a:lnSpc>
              <a:defRPr/>
            </a:pPr>
            <a:r>
              <a:rPr lang="de-DE" sz="2200" dirty="0" smtClean="0">
                <a:latin typeface="+mj-lt"/>
              </a:rPr>
              <a:t>Feedback</a:t>
            </a: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2200" b="1" dirty="0" smtClean="0">
                <a:latin typeface="+mj-lt"/>
              </a:rPr>
              <a:t>15.45 Feedback &amp; Auf Wiedersehen</a:t>
            </a:r>
            <a:endParaRPr lang="de-DE" sz="2200" dirty="0">
              <a:latin typeface="+mj-lt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208901" y="548680"/>
            <a:ext cx="4136691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1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und </a:t>
            </a:r>
            <a:r>
              <a:rPr lang="de-DE" dirty="0" err="1" smtClean="0"/>
              <a:t>Gamification</a:t>
            </a:r>
            <a:r>
              <a:rPr lang="de-DE" dirty="0" smtClean="0"/>
              <a:t>: Rückschau 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514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dirty="0" smtClean="0">
                <a:latin typeface="+mj-lt"/>
              </a:rPr>
              <a:t>Haben Sie weitere (spielerische) Methoden im heutigen Workshop entdeckt?</a:t>
            </a: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r>
              <a:rPr lang="de-DE" sz="2400" dirty="0" smtClean="0">
                <a:latin typeface="+mj-lt"/>
                <a:sym typeface="Wingdings" panose="05000000000000000000" pitchFamily="2" charset="2"/>
              </a:rPr>
              <a:t> Umfrage-Online-Tools </a:t>
            </a:r>
            <a:r>
              <a:rPr lang="de-DE" sz="2400" dirty="0">
                <a:latin typeface="+mj-lt"/>
                <a:sym typeface="Wingdings" panose="05000000000000000000" pitchFamily="2" charset="2"/>
              </a:rPr>
              <a:t>	 </a:t>
            </a:r>
            <a:endParaRPr lang="de-DE" sz="2400" dirty="0" smtClean="0">
              <a:latin typeface="+mj-lt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+mj-lt"/>
                <a:sym typeface="Wingdings" panose="05000000000000000000" pitchFamily="2" charset="2"/>
              </a:rPr>
              <a:t> Quiz</a:t>
            </a:r>
            <a:endParaRPr lang="de-DE" sz="2400" dirty="0">
              <a:latin typeface="+mj-lt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400" dirty="0" err="1" smtClean="0">
                <a:latin typeface="+mj-lt"/>
                <a:sym typeface="Wingdings" panose="05000000000000000000" pitchFamily="2" charset="2"/>
              </a:rPr>
              <a:t>Mindmapping</a:t>
            </a:r>
            <a:endParaRPr lang="de-DE" sz="2400" dirty="0">
              <a:latin typeface="+mj-lt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 smtClean="0">
                <a:latin typeface="+mj-lt"/>
                <a:sym typeface="Wingdings" panose="05000000000000000000" pitchFamily="2" charset="2"/>
              </a:rPr>
              <a:t> Brainstorming als </a:t>
            </a:r>
            <a:r>
              <a:rPr lang="de-DE" sz="2400" dirty="0">
                <a:latin typeface="+mj-lt"/>
                <a:sym typeface="Wingdings" panose="05000000000000000000" pitchFamily="2" charset="2"/>
              </a:rPr>
              <a:t>Break </a:t>
            </a:r>
            <a:r>
              <a:rPr lang="de-DE" sz="2400" dirty="0" smtClean="0">
                <a:latin typeface="+mj-lt"/>
                <a:sym typeface="Wingdings" panose="05000000000000000000" pitchFamily="2" charset="2"/>
              </a:rPr>
              <a:t/>
            </a:r>
            <a:br>
              <a:rPr lang="de-DE" sz="2400" dirty="0" smtClean="0">
                <a:latin typeface="+mj-lt"/>
                <a:sym typeface="Wingdings" panose="05000000000000000000" pitchFamily="2" charset="2"/>
              </a:rPr>
            </a:br>
            <a:r>
              <a:rPr lang="de-DE" sz="2400" dirty="0" smtClean="0">
                <a:latin typeface="+mj-lt"/>
                <a:sym typeface="Wingdings" panose="05000000000000000000" pitchFamily="2" charset="2"/>
              </a:rPr>
              <a:t>zwischen </a:t>
            </a:r>
            <a:r>
              <a:rPr lang="de-DE" sz="2400" dirty="0">
                <a:latin typeface="+mj-lt"/>
                <a:sym typeface="Wingdings" panose="05000000000000000000" pitchFamily="2" charset="2"/>
              </a:rPr>
              <a:t>den Inhalten gut </a:t>
            </a:r>
            <a:r>
              <a:rPr lang="de-DE" sz="2400" dirty="0" smtClean="0">
                <a:latin typeface="+mj-lt"/>
                <a:sym typeface="Wingdings" panose="05000000000000000000" pitchFamily="2" charset="2"/>
              </a:rPr>
              <a:t>einzusetzen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>
                <a:latin typeface="+mj-lt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latin typeface="+mj-lt"/>
                <a:sym typeface="Wingdings" panose="05000000000000000000" pitchFamily="2" charset="2"/>
              </a:rPr>
              <a:t>„Fortschrittsbalken“ auf den Folien</a:t>
            </a:r>
            <a:endParaRPr lang="de-DE" sz="2400" dirty="0">
              <a:latin typeface="+mj-lt"/>
            </a:endParaRPr>
          </a:p>
          <a:p>
            <a:endParaRPr lang="de-DE" sz="2400" dirty="0" smtClean="0">
              <a:latin typeface="+mj-lt"/>
            </a:endParaRPr>
          </a:p>
        </p:txBody>
      </p:sp>
      <p:sp>
        <p:nvSpPr>
          <p:cNvPr id="4" name="Ovale Legende 3"/>
          <p:cNvSpPr/>
          <p:nvPr/>
        </p:nvSpPr>
        <p:spPr>
          <a:xfrm>
            <a:off x="7911125" y="3736486"/>
            <a:ext cx="2592288" cy="1656184"/>
          </a:xfrm>
          <a:prstGeom prst="wedgeEllipse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8415181" y="414908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+mj-lt"/>
              </a:rPr>
              <a:t>Zurufe erwünscht!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366257119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74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Training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77640" y="1571187"/>
            <a:ext cx="5628961" cy="441168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2000" dirty="0">
                <a:solidFill>
                  <a:schemeClr val="accent3"/>
                </a:solidFill>
                <a:latin typeface="+mj-lt"/>
              </a:rPr>
              <a:t>Die eigene Rolle und die Zielgruppe definieren</a:t>
            </a:r>
          </a:p>
          <a:p>
            <a:pPr lvl="1"/>
            <a:r>
              <a:rPr lang="de-DE" sz="1500" dirty="0">
                <a:solidFill>
                  <a:schemeClr val="accent3"/>
                </a:solidFill>
                <a:latin typeface="+mj-lt"/>
              </a:rPr>
              <a:t>Wer bin ich?</a:t>
            </a:r>
          </a:p>
          <a:p>
            <a:pPr lvl="1"/>
            <a:r>
              <a:rPr lang="de-DE" sz="1500" dirty="0">
                <a:solidFill>
                  <a:schemeClr val="accent3"/>
                </a:solidFill>
                <a:latin typeface="+mj-lt"/>
              </a:rPr>
              <a:t>Wen möchte ich erreichen?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solidFill>
                  <a:schemeClr val="accent3"/>
                </a:solidFill>
                <a:latin typeface="+mj-lt"/>
              </a:rPr>
              <a:t>Wie lerne ich?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Welche Methoden setze ich ein?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Welche </a:t>
            </a:r>
            <a:r>
              <a:rPr lang="de-DE" sz="1500" dirty="0">
                <a:solidFill>
                  <a:schemeClr val="accent3"/>
                </a:solidFill>
                <a:latin typeface="+mj-lt"/>
              </a:rPr>
              <a:t>Medien nutze ich</a:t>
            </a:r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000" dirty="0" smtClean="0">
                <a:solidFill>
                  <a:schemeClr val="accent3"/>
                </a:solidFill>
                <a:latin typeface="+mj-lt"/>
              </a:rPr>
              <a:t>Motivieren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Methodenwechsel (</a:t>
            </a:r>
            <a:r>
              <a:rPr lang="de-DE" sz="1500" dirty="0" err="1" smtClean="0">
                <a:solidFill>
                  <a:schemeClr val="accent3"/>
                </a:solidFill>
                <a:latin typeface="+mj-lt"/>
              </a:rPr>
              <a:t>Gamification</a:t>
            </a:r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)</a:t>
            </a:r>
          </a:p>
          <a:p>
            <a:pPr lvl="1"/>
            <a:r>
              <a:rPr lang="de-DE" sz="1500" dirty="0" smtClean="0">
                <a:solidFill>
                  <a:schemeClr val="accent3"/>
                </a:solidFill>
                <a:latin typeface="+mj-lt"/>
              </a:rPr>
              <a:t>Anreize und Belohnungen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solidFill>
                  <a:prstClr val="black"/>
                </a:solidFill>
                <a:latin typeface="+mj-lt"/>
              </a:rPr>
              <a:t>(stetiges) Reflektieren</a:t>
            </a:r>
          </a:p>
          <a:p>
            <a:pPr lvl="1"/>
            <a:r>
              <a:rPr lang="de-DE" sz="2000" dirty="0" smtClean="0">
                <a:solidFill>
                  <a:prstClr val="black"/>
                </a:solidFill>
                <a:latin typeface="+mj-lt"/>
              </a:rPr>
              <a:t>Nachjustieren: Was soll nach dem Training praktisch möglich sein?</a:t>
            </a:r>
          </a:p>
          <a:p>
            <a:pPr lvl="1"/>
            <a:r>
              <a:rPr lang="de-DE" sz="2000" dirty="0" smtClean="0">
                <a:solidFill>
                  <a:prstClr val="black"/>
                </a:solidFill>
                <a:latin typeface="+mj-lt"/>
              </a:rPr>
              <a:t>Gibt es Fragen oder Bedürfnisse, die entstehen?</a:t>
            </a:r>
          </a:p>
          <a:p>
            <a:pPr lvl="1"/>
            <a:r>
              <a:rPr lang="de-DE" sz="2000" dirty="0" smtClean="0">
                <a:solidFill>
                  <a:prstClr val="black"/>
                </a:solidFill>
                <a:latin typeface="+mj-lt"/>
              </a:rPr>
              <a:t>Feedback einholen</a:t>
            </a:r>
            <a:endParaRPr lang="de-DE" sz="2000" dirty="0">
              <a:solidFill>
                <a:prstClr val="black"/>
              </a:solidFill>
              <a:latin typeface="+mj-lt"/>
            </a:endParaRPr>
          </a:p>
          <a:p>
            <a:pPr lvl="1"/>
            <a:endParaRPr lang="de-DE" sz="1600" dirty="0" smtClean="0">
              <a:solidFill>
                <a:prstClr val="black"/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endParaRPr lang="de-DE" dirty="0">
              <a:solidFill>
                <a:prstClr val="black"/>
              </a:solidFill>
              <a:latin typeface="Calibri Light" panose="020F0302020204030204"/>
            </a:endParaRPr>
          </a:p>
          <a:p>
            <a:pPr marL="0" lvl="0" indent="0">
              <a:buNone/>
            </a:pPr>
            <a:endParaRPr lang="de-DE" sz="1300" dirty="0">
              <a:solidFill>
                <a:prstClr val="black"/>
              </a:solidFill>
              <a:latin typeface="Calibri Light" panose="020F0302020204030204"/>
            </a:endParaRPr>
          </a:p>
          <a:p>
            <a:pPr lvl="1"/>
            <a:endParaRPr lang="de-DE" sz="2000" dirty="0" smtClean="0">
              <a:solidFill>
                <a:prstClr val="black"/>
              </a:solidFill>
              <a:latin typeface="Calibri Light" panose="020F0302020204030204"/>
            </a:endParaRPr>
          </a:p>
          <a:p>
            <a:pPr marL="0" lvl="0" indent="0">
              <a:buNone/>
            </a:pPr>
            <a:endParaRPr lang="de-DE" sz="2400" dirty="0" smtClean="0">
              <a:solidFill>
                <a:prstClr val="black"/>
              </a:solidFill>
              <a:latin typeface="Calibri Light" panose="020F0302020204030204"/>
            </a:endParaRP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56053068"/>
              </p:ext>
            </p:extLst>
          </p:nvPr>
        </p:nvGraphicFramePr>
        <p:xfrm>
          <a:off x="5519936" y="735880"/>
          <a:ext cx="669674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Gruppieren 6"/>
          <p:cNvGrpSpPr/>
          <p:nvPr/>
        </p:nvGrpSpPr>
        <p:grpSpPr>
          <a:xfrm rot="20816630">
            <a:off x="7088720" y="4340016"/>
            <a:ext cx="1975000" cy="2002241"/>
            <a:chOff x="2623166" y="218819"/>
            <a:chExt cx="1947266" cy="1947266"/>
          </a:xfrm>
        </p:grpSpPr>
        <p:sp>
          <p:nvSpPr>
            <p:cNvPr id="8" name="Form 7"/>
            <p:cNvSpPr/>
            <p:nvPr/>
          </p:nvSpPr>
          <p:spPr>
            <a:xfrm rot="20700000">
              <a:off x="2623166" y="218819"/>
              <a:ext cx="1947266" cy="1947266"/>
            </a:xfrm>
            <a:prstGeom prst="gear6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fillRef>
            <a:effectRef idx="0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9" name="Form 4"/>
            <p:cNvSpPr/>
            <p:nvPr/>
          </p:nvSpPr>
          <p:spPr>
            <a:xfrm rot="783370">
              <a:off x="3050258" y="645911"/>
              <a:ext cx="1093081" cy="10930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kern="1200" dirty="0" smtClean="0">
                  <a:latin typeface="+mj-lt"/>
                </a:rPr>
                <a:t>er- und verarbeiten</a:t>
              </a:r>
              <a:endParaRPr lang="de-DE" kern="1200" dirty="0">
                <a:latin typeface="+mj-lt"/>
              </a:endParaRPr>
            </a:p>
          </p:txBody>
        </p:sp>
      </p:grpSp>
      <p:sp>
        <p:nvSpPr>
          <p:cNvPr id="10" name="Gebogener Pfeil 9"/>
          <p:cNvSpPr/>
          <p:nvPr/>
        </p:nvSpPr>
        <p:spPr>
          <a:xfrm rot="20747204">
            <a:off x="6686422" y="4169234"/>
            <a:ext cx="2740156" cy="212763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</p:spPr>
        <p:style>
          <a:lnRef idx="0">
            <a:schemeClr val="accent2">
              <a:shade val="90000"/>
              <a:hueOff val="-574681"/>
              <a:satOff val="409"/>
              <a:lumOff val="32114"/>
              <a:alphaOff val="0"/>
            </a:schemeClr>
          </a:lnRef>
          <a:fillRef idx="1">
            <a:schemeClr val="accent2">
              <a:shade val="90000"/>
              <a:hueOff val="-574681"/>
              <a:satOff val="409"/>
              <a:lumOff val="32114"/>
              <a:alphaOff val="0"/>
            </a:schemeClr>
          </a:fillRef>
          <a:effectRef idx="0">
            <a:schemeClr val="accent2">
              <a:shade val="90000"/>
              <a:hueOff val="-574681"/>
              <a:satOff val="409"/>
              <a:lumOff val="32114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6527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58400" cy="1325563"/>
          </a:xfrm>
        </p:spPr>
        <p:txBody>
          <a:bodyPr/>
          <a:lstStyle/>
          <a:p>
            <a:r>
              <a:rPr lang="de-DE" dirty="0" smtClean="0"/>
              <a:t>(OA-)Workshops – Ihre Erfahrung: Rückschau II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b="1" dirty="0" smtClean="0">
                <a:latin typeface="+mj-lt"/>
              </a:rPr>
              <a:t>Gute</a:t>
            </a:r>
            <a:r>
              <a:rPr lang="de-DE" sz="2400" dirty="0" smtClean="0">
                <a:latin typeface="+mj-lt"/>
              </a:rPr>
              <a:t> Erfahrungen</a:t>
            </a:r>
            <a:r>
              <a:rPr lang="de-DE" sz="2400" dirty="0">
                <a:latin typeface="+mj-lt"/>
              </a:rPr>
              <a:t>, Erlebnisse </a:t>
            </a:r>
            <a:endParaRPr lang="de-DE" sz="2400" dirty="0" smtClean="0">
              <a:latin typeface="+mj-lt"/>
            </a:endParaRPr>
          </a:p>
          <a:p>
            <a:r>
              <a:rPr lang="de-DE" sz="2400" b="1" dirty="0" smtClean="0">
                <a:latin typeface="+mj-lt"/>
              </a:rPr>
              <a:t>Schlechte</a:t>
            </a:r>
            <a:r>
              <a:rPr lang="de-DE" sz="2400" dirty="0" smtClean="0">
                <a:latin typeface="+mj-lt"/>
              </a:rPr>
              <a:t> </a:t>
            </a:r>
            <a:r>
              <a:rPr lang="de-DE" sz="2400" dirty="0">
                <a:latin typeface="+mj-lt"/>
              </a:rPr>
              <a:t>Erfahrungen, Erlebnisse </a:t>
            </a:r>
          </a:p>
          <a:p>
            <a:r>
              <a:rPr lang="de-DE" sz="2400" b="1" dirty="0" smtClean="0">
                <a:latin typeface="+mj-lt"/>
              </a:rPr>
              <a:t>Gemeinsamkeiten</a:t>
            </a:r>
            <a:r>
              <a:rPr lang="de-DE" sz="2400" dirty="0" smtClean="0">
                <a:latin typeface="+mj-lt"/>
              </a:rPr>
              <a:t> der Veranstaltungen, Erlebnisse</a:t>
            </a:r>
            <a:endParaRPr lang="de-DE" sz="2400" dirty="0">
              <a:latin typeface="+mj-lt"/>
            </a:endParaRPr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662052398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838198" y="3958962"/>
            <a:ext cx="10523975" cy="1475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endParaRPr lang="de-DE" sz="2400" b="1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de-DE" sz="2400" b="1" dirty="0" smtClean="0">
                <a:latin typeface="+mj-lt"/>
              </a:rPr>
              <a:t>www.menti.com</a:t>
            </a:r>
          </a:p>
          <a:p>
            <a:pPr marL="0" indent="0">
              <a:buNone/>
              <a:defRPr/>
            </a:pPr>
            <a:r>
              <a:rPr lang="de-DE" sz="2400" dirty="0" smtClean="0">
                <a:latin typeface="+mj-lt"/>
              </a:rPr>
              <a:t>Code:</a:t>
            </a:r>
            <a:endParaRPr lang="de-DE" dirty="0" smtClean="0"/>
          </a:p>
          <a:p>
            <a:pPr marL="0" indent="0" algn="ctr">
              <a:buFont typeface="Arial" panose="020B0604020202020204" pitchFamily="34" charset="0"/>
              <a:buNone/>
              <a:defRPr/>
            </a:pP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22502" y="3570145"/>
            <a:ext cx="2088232" cy="2088232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 bwMode="auto">
          <a:xfrm rot="16200000">
            <a:off x="7128119" y="5075374"/>
            <a:ext cx="276999" cy="147529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600" dirty="0" smtClean="0">
                <a:latin typeface="+mj-lt"/>
              </a:rPr>
              <a:t>Icon </a:t>
            </a:r>
            <a:r>
              <a:rPr lang="en-US" sz="600" dirty="0">
                <a:latin typeface="+mj-lt"/>
              </a:rPr>
              <a:t>made </a:t>
            </a:r>
            <a:r>
              <a:rPr lang="en-US" sz="600" dirty="0" smtClean="0">
                <a:latin typeface="+mj-lt"/>
              </a:rPr>
              <a:t>by </a:t>
            </a:r>
            <a:r>
              <a:rPr lang="en-US" sz="600" dirty="0" err="1" smtClean="0">
                <a:latin typeface="+mj-lt"/>
              </a:rPr>
              <a:t>srip</a:t>
            </a:r>
            <a:r>
              <a:rPr lang="en-US" sz="600" dirty="0" smtClean="0">
                <a:latin typeface="+mj-lt"/>
              </a:rPr>
              <a:t> from www.flaticon.com</a:t>
            </a:r>
            <a:endParaRPr lang="de-DE" sz="600" dirty="0">
              <a:latin typeface="+mj-lt"/>
            </a:endParaRPr>
          </a:p>
        </p:txBody>
      </p:sp>
      <p:pic>
        <p:nvPicPr>
          <p:cNvPr id="3074" name="Picture 2" descr="QR code for your present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616280" y="4509120"/>
            <a:ext cx="1442403" cy="144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2"/>
          <p:cNvSpPr txBox="1">
            <a:spLocks noChangeArrowheads="1"/>
          </p:cNvSpPr>
          <p:nvPr/>
        </p:nvSpPr>
        <p:spPr bwMode="auto">
          <a:xfrm>
            <a:off x="8688288" y="4696714"/>
            <a:ext cx="1143979" cy="1108549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0140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136" y="1556792"/>
            <a:ext cx="4536504" cy="453650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Mini-Training: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trainer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9416" y="184482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de-DE" sz="2200" dirty="0" smtClean="0">
                <a:latin typeface="+mj-lt"/>
              </a:rPr>
              <a:t>Wählen Sie ein </a:t>
            </a:r>
            <a:r>
              <a:rPr lang="de-DE" sz="2200" b="1" dirty="0" smtClean="0">
                <a:latin typeface="+mj-lt"/>
              </a:rPr>
              <a:t>Themenfeld</a:t>
            </a:r>
            <a:r>
              <a:rPr lang="de-DE" sz="2200" dirty="0" smtClean="0">
                <a:latin typeface="+mj-lt"/>
              </a:rPr>
              <a:t> rund um Open Access. </a:t>
            </a:r>
          </a:p>
          <a:p>
            <a:pPr marL="457200" lvl="1" indent="0">
              <a:buNone/>
            </a:pPr>
            <a:r>
              <a:rPr lang="de-DE" sz="2000" dirty="0" smtClean="0">
                <a:latin typeface="+mj-lt"/>
              </a:rPr>
              <a:t>(Sie dürfen sich sicher fühlen.)</a:t>
            </a:r>
          </a:p>
          <a:p>
            <a:r>
              <a:rPr lang="de-DE" sz="2200" dirty="0" smtClean="0">
                <a:latin typeface="+mj-lt"/>
              </a:rPr>
              <a:t>Nun wählt eine Person aus der Gruppe </a:t>
            </a:r>
            <a:br>
              <a:rPr lang="de-DE" sz="2200" dirty="0" smtClean="0">
                <a:latin typeface="+mj-lt"/>
              </a:rPr>
            </a:br>
            <a:r>
              <a:rPr lang="de-DE" sz="2200" dirty="0" smtClean="0">
                <a:latin typeface="+mj-lt"/>
              </a:rPr>
              <a:t>4 Ereigniskarten:</a:t>
            </a:r>
          </a:p>
          <a:p>
            <a:pPr lvl="1"/>
            <a:r>
              <a:rPr lang="en-US" sz="2000" b="1" dirty="0" smtClean="0">
                <a:latin typeface="+mj-lt"/>
              </a:rPr>
              <a:t>Art</a:t>
            </a:r>
            <a:r>
              <a:rPr lang="en-US" sz="2000" dirty="0" smtClean="0">
                <a:latin typeface="+mj-lt"/>
              </a:rPr>
              <a:t> des </a:t>
            </a:r>
            <a:r>
              <a:rPr lang="en-US" sz="2000" b="1" dirty="0" err="1" smtClean="0">
                <a:latin typeface="+mj-lt"/>
              </a:rPr>
              <a:t>Publikums</a:t>
            </a:r>
            <a:r>
              <a:rPr lang="en-US" sz="2000" dirty="0" smtClean="0">
                <a:latin typeface="+mj-lt"/>
              </a:rPr>
              <a:t>, der Teilnehmenden</a:t>
            </a:r>
          </a:p>
          <a:p>
            <a:pPr lvl="1"/>
            <a:r>
              <a:rPr lang="en-US" sz="2000" b="1" dirty="0" err="1" smtClean="0">
                <a:latin typeface="+mj-lt"/>
              </a:rPr>
              <a:t>Anzahl</a:t>
            </a:r>
            <a:r>
              <a:rPr lang="en-US" sz="2000" dirty="0" smtClean="0">
                <a:latin typeface="+mj-lt"/>
              </a:rPr>
              <a:t> der Teilnehmenden (</a:t>
            </a:r>
            <a:r>
              <a:rPr lang="en-US" sz="2000" dirty="0" err="1" smtClean="0">
                <a:latin typeface="+mj-lt"/>
              </a:rPr>
              <a:t>Gruppengröße</a:t>
            </a:r>
            <a:r>
              <a:rPr lang="en-US" sz="2000" dirty="0" smtClean="0">
                <a:latin typeface="+mj-lt"/>
              </a:rPr>
              <a:t>)</a:t>
            </a:r>
          </a:p>
          <a:p>
            <a:pPr lvl="1"/>
            <a:r>
              <a:rPr lang="en-US" sz="2000" b="1" dirty="0" smtClean="0">
                <a:latin typeface="+mj-lt"/>
              </a:rPr>
              <a:t>Art</a:t>
            </a:r>
            <a:r>
              <a:rPr lang="en-US" sz="2000" dirty="0" smtClean="0">
                <a:latin typeface="+mj-lt"/>
              </a:rPr>
              <a:t> des </a:t>
            </a:r>
            <a:r>
              <a:rPr lang="en-US" sz="2000" b="1" dirty="0" smtClean="0">
                <a:latin typeface="+mj-lt"/>
              </a:rPr>
              <a:t>Trainings</a:t>
            </a:r>
          </a:p>
          <a:p>
            <a:pPr lvl="1"/>
            <a:r>
              <a:rPr lang="en-US" sz="2000" b="1" dirty="0" err="1" smtClean="0">
                <a:latin typeface="+mj-lt"/>
              </a:rPr>
              <a:t>Kenntnisstand</a:t>
            </a:r>
            <a:r>
              <a:rPr lang="en-US" sz="2000" dirty="0" smtClean="0">
                <a:latin typeface="+mj-lt"/>
              </a:rPr>
              <a:t> der Teilnehmenden</a:t>
            </a:r>
            <a:endParaRPr lang="en-US" sz="2000" dirty="0">
              <a:latin typeface="+mj-lt"/>
            </a:endParaRPr>
          </a:p>
          <a:p>
            <a:r>
              <a:rPr lang="en-US" sz="2200" dirty="0" err="1" smtClean="0">
                <a:latin typeface="+mj-lt"/>
              </a:rPr>
              <a:t>Entwickeln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Sie</a:t>
            </a:r>
            <a:r>
              <a:rPr lang="en-US" sz="2200" dirty="0" smtClean="0">
                <a:latin typeface="+mj-lt"/>
              </a:rPr>
              <a:t> in der </a:t>
            </a:r>
            <a:r>
              <a:rPr lang="en-US" sz="2200" dirty="0" err="1" smtClean="0">
                <a:latin typeface="+mj-lt"/>
              </a:rPr>
              <a:t>Gruppe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Ideen</a:t>
            </a:r>
            <a:r>
              <a:rPr lang="en-US" sz="2200" dirty="0" smtClean="0">
                <a:latin typeface="+mj-lt"/>
              </a:rPr>
              <a:t> für </a:t>
            </a:r>
            <a:r>
              <a:rPr lang="en-US" sz="2200" dirty="0" err="1" smtClean="0">
                <a:latin typeface="+mj-lt"/>
              </a:rPr>
              <a:t>ein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b="1" dirty="0" smtClean="0">
                <a:latin typeface="+mj-lt"/>
              </a:rPr>
              <a:t>Mini-Training.</a:t>
            </a:r>
            <a:endParaRPr lang="en-US" sz="2200" dirty="0" smtClean="0">
              <a:latin typeface="+mj-lt"/>
            </a:endParaRPr>
          </a:p>
          <a:p>
            <a:r>
              <a:rPr lang="en-US" sz="2200" dirty="0" err="1" smtClean="0">
                <a:latin typeface="+mj-lt"/>
              </a:rPr>
              <a:t>Bei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Bedarf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können</a:t>
            </a:r>
            <a:r>
              <a:rPr lang="en-US" sz="2200" dirty="0" smtClean="0">
                <a:latin typeface="+mj-lt"/>
              </a:rPr>
              <a:t> 2 </a:t>
            </a:r>
            <a:r>
              <a:rPr lang="en-US" sz="2200" dirty="0" err="1" smtClean="0">
                <a:latin typeface="+mj-lt"/>
              </a:rPr>
              <a:t>Ereigniskarten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gezogen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werden</a:t>
            </a:r>
            <a:r>
              <a:rPr lang="en-US" sz="2200" dirty="0" smtClean="0">
                <a:latin typeface="+mj-lt"/>
              </a:rPr>
              <a:t>: </a:t>
            </a:r>
          </a:p>
          <a:p>
            <a:pPr lvl="1"/>
            <a:r>
              <a:rPr lang="en-US" sz="2000" dirty="0" err="1" smtClean="0">
                <a:latin typeface="+mj-lt"/>
              </a:rPr>
              <a:t>Stimmung</a:t>
            </a:r>
            <a:r>
              <a:rPr lang="en-US" sz="2000" dirty="0" smtClean="0">
                <a:latin typeface="+mj-lt"/>
              </a:rPr>
              <a:t> der Teilnehmenden</a:t>
            </a:r>
          </a:p>
          <a:p>
            <a:pPr lvl="1"/>
            <a:r>
              <a:rPr lang="en-US" sz="2000" dirty="0" smtClean="0">
                <a:latin typeface="+mj-lt"/>
              </a:rPr>
              <a:t>Trouble</a:t>
            </a:r>
            <a:r>
              <a:rPr lang="en-US" sz="2000" dirty="0">
                <a:latin typeface="+mj-lt"/>
              </a:rPr>
              <a:t/>
            </a:r>
            <a:br>
              <a:rPr lang="en-US" sz="2000" dirty="0">
                <a:latin typeface="+mj-lt"/>
              </a:rPr>
            </a:br>
            <a:endParaRPr lang="de-DE" sz="2000" dirty="0">
              <a:latin typeface="+mj-lt"/>
            </a:endParaRP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3116460929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1194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Eckpunkte des Workshops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lnSpc>
                <a:spcPct val="104999"/>
              </a:lnSpc>
              <a:defRPr/>
            </a:pPr>
            <a:r>
              <a:rPr lang="en-US" sz="2600" dirty="0" err="1">
                <a:latin typeface="+mj-lt"/>
              </a:rPr>
              <a:t>Fachhochschule</a:t>
            </a:r>
            <a:r>
              <a:rPr lang="en-US" sz="2600" dirty="0">
                <a:latin typeface="+mj-lt"/>
              </a:rPr>
              <a:t> und Open Access?</a:t>
            </a:r>
            <a:endParaRPr sz="2600" dirty="0">
              <a:latin typeface="+mj-lt"/>
            </a:endParaRPr>
          </a:p>
          <a:p>
            <a:pPr lvl="1">
              <a:lnSpc>
                <a:spcPct val="104999"/>
              </a:lnSpc>
              <a:defRPr/>
            </a:pPr>
            <a:r>
              <a:rPr lang="en-US" dirty="0" err="1" smtClean="0">
                <a:latin typeface="+mj-lt"/>
              </a:rPr>
              <a:t>Ein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Beispiel</a:t>
            </a:r>
            <a:endParaRPr dirty="0">
              <a:latin typeface="+mj-lt"/>
            </a:endParaRPr>
          </a:p>
          <a:p>
            <a:pPr lvl="1">
              <a:lnSpc>
                <a:spcPct val="104999"/>
              </a:lnSpc>
              <a:defRPr/>
            </a:pPr>
            <a:r>
              <a:rPr lang="en-US" dirty="0">
                <a:latin typeface="+mj-lt"/>
              </a:rPr>
              <a:t>Was </a:t>
            </a:r>
            <a:r>
              <a:rPr lang="en-US" dirty="0" err="1">
                <a:latin typeface="+mj-lt"/>
              </a:rPr>
              <a:t>möchte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ich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verändern</a:t>
            </a:r>
            <a:r>
              <a:rPr lang="en-US" dirty="0">
                <a:latin typeface="+mj-lt"/>
              </a:rPr>
              <a:t>?</a:t>
            </a:r>
            <a:endParaRPr dirty="0">
              <a:latin typeface="+mj-lt"/>
            </a:endParaRPr>
          </a:p>
          <a:p>
            <a:pPr lvl="1">
              <a:lnSpc>
                <a:spcPct val="104999"/>
              </a:lnSpc>
              <a:defRPr/>
            </a:pPr>
            <a:r>
              <a:rPr lang="en-US" dirty="0">
                <a:latin typeface="+mj-lt"/>
              </a:rPr>
              <a:t>Wen </a:t>
            </a:r>
            <a:r>
              <a:rPr lang="en-US" dirty="0" err="1">
                <a:latin typeface="+mj-lt"/>
              </a:rPr>
              <a:t>möchte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ich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erreichen</a:t>
            </a:r>
            <a:r>
              <a:rPr lang="en-US" dirty="0">
                <a:latin typeface="+mj-lt"/>
              </a:rPr>
              <a:t>?</a:t>
            </a:r>
          </a:p>
          <a:p>
            <a:pPr>
              <a:lnSpc>
                <a:spcPct val="104999"/>
              </a:lnSpc>
              <a:defRPr/>
            </a:pPr>
            <a:r>
              <a:rPr lang="en-US" sz="2600" dirty="0">
                <a:latin typeface="+mj-lt"/>
              </a:rPr>
              <a:t>Die Rolle </a:t>
            </a:r>
            <a:r>
              <a:rPr lang="en-US" sz="2600" dirty="0" err="1">
                <a:latin typeface="+mj-lt"/>
              </a:rPr>
              <a:t>als</a:t>
            </a:r>
            <a:r>
              <a:rPr lang="en-US" sz="2600" dirty="0">
                <a:latin typeface="+mj-lt"/>
              </a:rPr>
              <a:t> </a:t>
            </a:r>
            <a:r>
              <a:rPr lang="en-US" sz="2600" dirty="0" smtClean="0">
                <a:latin typeface="+mj-lt"/>
              </a:rPr>
              <a:t>Trainer*in </a:t>
            </a:r>
            <a:endParaRPr sz="2600" dirty="0">
              <a:latin typeface="+mj-lt"/>
            </a:endParaRPr>
          </a:p>
          <a:p>
            <a:pPr lvl="1">
              <a:lnSpc>
                <a:spcPct val="104999"/>
              </a:lnSpc>
              <a:defRPr/>
            </a:pPr>
            <a:r>
              <a:rPr lang="en-US" dirty="0" err="1">
                <a:latin typeface="+mj-lt"/>
              </a:rPr>
              <a:t>Methoden</a:t>
            </a:r>
            <a:endParaRPr lang="en-US" dirty="0">
              <a:latin typeface="+mj-lt"/>
            </a:endParaRPr>
          </a:p>
          <a:p>
            <a:pPr lvl="1">
              <a:lnSpc>
                <a:spcPct val="104999"/>
              </a:lnSpc>
              <a:defRPr/>
            </a:pPr>
            <a:r>
              <a:rPr lang="en-US" dirty="0" err="1">
                <a:latin typeface="+mj-lt"/>
              </a:rPr>
              <a:t>Materialien</a:t>
            </a:r>
            <a:endParaRPr lang="en-US" dirty="0">
              <a:latin typeface="+mj-lt"/>
            </a:endParaRPr>
          </a:p>
          <a:p>
            <a:pPr lvl="1">
              <a:lnSpc>
                <a:spcPct val="104999"/>
              </a:lnSpc>
              <a:defRPr/>
            </a:pPr>
            <a:r>
              <a:rPr lang="en-US" dirty="0">
                <a:latin typeface="+mj-lt"/>
              </a:rPr>
              <a:t>Feedback</a:t>
            </a:r>
          </a:p>
          <a:p>
            <a:pPr>
              <a:lnSpc>
                <a:spcPct val="104999"/>
              </a:lnSpc>
              <a:defRPr/>
            </a:pPr>
            <a:r>
              <a:rPr lang="en-US" sz="2600" dirty="0">
                <a:latin typeface="+mj-lt"/>
              </a:rPr>
              <a:t>Hands-on-Training</a:t>
            </a:r>
            <a:br>
              <a:rPr lang="en-US" sz="2600" dirty="0">
                <a:latin typeface="+mj-lt"/>
              </a:rPr>
            </a:br>
            <a:endParaRPr sz="2600" dirty="0">
              <a:latin typeface="+mj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188640"/>
            <a:ext cx="4892550" cy="65253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Mini-Training: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trainer</a:t>
            </a:r>
            <a:r>
              <a:rPr lang="de-DE" dirty="0"/>
              <a:t>!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+mj-lt"/>
              </a:rPr>
              <a:t>13.45 </a:t>
            </a:r>
            <a:r>
              <a:rPr lang="de-DE" sz="2400" b="1" dirty="0">
                <a:latin typeface="+mj-lt"/>
              </a:rPr>
              <a:t>– </a:t>
            </a:r>
            <a:r>
              <a:rPr lang="de-DE" sz="2400" b="1" dirty="0" smtClean="0">
                <a:latin typeface="+mj-lt"/>
              </a:rPr>
              <a:t>14.30 </a:t>
            </a:r>
            <a:r>
              <a:rPr lang="de-DE" sz="2400" dirty="0" smtClean="0">
                <a:latin typeface="+mj-lt"/>
              </a:rPr>
              <a:t>Breakout-Sessions (je 3 - 4 Personen)</a:t>
            </a:r>
          </a:p>
          <a:p>
            <a:r>
              <a:rPr lang="de-DE" sz="2400" dirty="0" smtClean="0">
                <a:latin typeface="+mj-lt"/>
                <a:sym typeface="Wingdings" panose="05000000000000000000" pitchFamily="2" charset="2"/>
              </a:rPr>
              <a:t>„Hilferuf“ an den Host jederzeit möglich</a:t>
            </a:r>
          </a:p>
          <a:p>
            <a:r>
              <a:rPr lang="de-DE" sz="2400" dirty="0" smtClean="0">
                <a:latin typeface="+mj-lt"/>
              </a:rPr>
              <a:t>1 Person aus der Gruppe dreht das Zufallsrad (insgesamt 4 Räder)</a:t>
            </a:r>
            <a:br>
              <a:rPr lang="de-DE" sz="2400" dirty="0" smtClean="0">
                <a:latin typeface="+mj-lt"/>
              </a:rPr>
            </a:b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r>
              <a:rPr lang="de-DE" sz="2400" b="1" dirty="0" smtClean="0">
                <a:latin typeface="+mj-lt"/>
              </a:rPr>
              <a:t>14.40 – 14.50 </a:t>
            </a:r>
            <a:r>
              <a:rPr lang="de-DE" sz="2400" dirty="0">
                <a:latin typeface="+mj-lt"/>
              </a:rPr>
              <a:t>Virtual </a:t>
            </a:r>
            <a:r>
              <a:rPr lang="de-DE" sz="2400" dirty="0" err="1" smtClean="0">
                <a:latin typeface="+mj-lt"/>
              </a:rPr>
              <a:t>ShortBreak</a:t>
            </a:r>
            <a:r>
              <a:rPr lang="de-DE" sz="2400" dirty="0" smtClean="0">
                <a:latin typeface="+mj-lt"/>
              </a:rPr>
              <a:t/>
            </a:r>
            <a:br>
              <a:rPr lang="de-DE" sz="2400" dirty="0" smtClean="0">
                <a:latin typeface="+mj-lt"/>
              </a:rPr>
            </a:b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r>
              <a:rPr lang="de-DE" sz="2400" b="1" dirty="0" smtClean="0">
                <a:latin typeface="+mj-lt"/>
              </a:rPr>
              <a:t>14.50 – 15.45 </a:t>
            </a:r>
            <a:r>
              <a:rPr lang="de-DE" sz="2400" dirty="0" smtClean="0">
                <a:latin typeface="+mj-lt"/>
              </a:rPr>
              <a:t>Plenum</a:t>
            </a:r>
            <a:endParaRPr lang="de-DE" sz="2400" b="1" dirty="0">
              <a:latin typeface="+mj-lt"/>
            </a:endParaRPr>
          </a:p>
          <a:p>
            <a:r>
              <a:rPr lang="de-DE" sz="2400" dirty="0" smtClean="0">
                <a:latin typeface="+mj-lt"/>
              </a:rPr>
              <a:t>Vorstellung der Ergebnisse durch eine*n Vertreter*in der Gruppe (5 - 7 Min. / Gruppe)</a:t>
            </a:r>
          </a:p>
          <a:p>
            <a:r>
              <a:rPr lang="de-DE" sz="2400" dirty="0" smtClean="0">
                <a:latin typeface="+mj-lt"/>
              </a:rPr>
              <a:t>Feedback durch das Plenum</a:t>
            </a:r>
          </a:p>
          <a:p>
            <a:pPr marL="0" indent="0">
              <a:buNone/>
            </a:pPr>
            <a:endParaRPr lang="de-DE" sz="2400" dirty="0">
              <a:latin typeface="+mj-lt"/>
            </a:endParaRPr>
          </a:p>
          <a:p>
            <a:pPr marL="0" indent="0">
              <a:buNone/>
            </a:pPr>
            <a:endParaRPr lang="de-DE" sz="2400" dirty="0">
              <a:latin typeface="+mj-lt"/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431339608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502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de-DE" dirty="0"/>
              <a:t>Mini-Training: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trainer</a:t>
            </a:r>
            <a:r>
              <a:rPr lang="de-DE" dirty="0" smtClean="0"/>
              <a:t>!</a:t>
            </a:r>
            <a:br>
              <a:rPr lang="de-DE" dirty="0" smtClean="0"/>
            </a:br>
            <a:r>
              <a:rPr lang="de-DE" dirty="0" smtClean="0"/>
              <a:t>BREAK-OUT-SESSIONS - Links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67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dirty="0" smtClean="0">
                <a:latin typeface="+mj-lt"/>
              </a:rPr>
              <a:t>Rahmenbedingungen Ihres Trainings:</a:t>
            </a:r>
          </a:p>
          <a:p>
            <a:r>
              <a:rPr lang="de-DE" sz="2200" dirty="0" smtClean="0">
                <a:latin typeface="+mj-lt"/>
              </a:rPr>
              <a:t>Art des Publikums:</a:t>
            </a:r>
            <a:r>
              <a:rPr lang="de-DE" sz="2400" dirty="0">
                <a:latin typeface="+mj-lt"/>
              </a:rPr>
              <a:t/>
            </a:r>
            <a:br>
              <a:rPr lang="de-DE" sz="2400" dirty="0">
                <a:latin typeface="+mj-lt"/>
              </a:rPr>
            </a:br>
            <a:r>
              <a:rPr lang="de-DE" sz="1600" dirty="0">
                <a:latin typeface="+mj-lt"/>
              </a:rPr>
              <a:t>https</a:t>
            </a:r>
            <a:r>
              <a:rPr lang="de-DE" sz="1600" dirty="0" smtClean="0">
                <a:latin typeface="+mj-lt"/>
              </a:rPr>
              <a:t>://tools-unite.com/tools/random-picker-wheel</a:t>
            </a:r>
          </a:p>
          <a:p>
            <a:r>
              <a:rPr lang="de-DE" sz="2200" dirty="0" smtClean="0">
                <a:latin typeface="+mj-lt"/>
              </a:rPr>
              <a:t>Art des Trainings:</a:t>
            </a:r>
            <a:r>
              <a:rPr lang="de-DE" sz="2200" dirty="0">
                <a:latin typeface="+mj-lt"/>
              </a:rPr>
              <a:t/>
            </a:r>
            <a:br>
              <a:rPr lang="de-DE" sz="2200" dirty="0">
                <a:latin typeface="+mj-lt"/>
              </a:rPr>
            </a:br>
            <a:r>
              <a:rPr lang="de-DE" sz="1600" dirty="0">
                <a:latin typeface="+mj-lt"/>
              </a:rPr>
              <a:t>https://tools-unite.com/tools/random-picker-wheel</a:t>
            </a:r>
          </a:p>
          <a:p>
            <a:r>
              <a:rPr lang="de-DE" sz="2200" dirty="0" smtClean="0">
                <a:latin typeface="+mj-lt"/>
              </a:rPr>
              <a:t>Größe </a:t>
            </a:r>
            <a:r>
              <a:rPr lang="de-DE" sz="2200" dirty="0">
                <a:latin typeface="+mj-lt"/>
              </a:rPr>
              <a:t>der Gruppe:</a:t>
            </a:r>
            <a:br>
              <a:rPr lang="de-DE" sz="2200" dirty="0">
                <a:latin typeface="+mj-lt"/>
              </a:rPr>
            </a:br>
            <a:r>
              <a:rPr lang="de-DE" sz="1600" dirty="0">
                <a:latin typeface="+mj-lt"/>
              </a:rPr>
              <a:t>https://tools-unite.com/tools/random-picker-wheel</a:t>
            </a:r>
          </a:p>
          <a:p>
            <a:r>
              <a:rPr lang="de-DE" sz="2200" dirty="0" smtClean="0">
                <a:latin typeface="+mj-lt"/>
              </a:rPr>
              <a:t>Kenntnisstand der Teilnehmenden</a:t>
            </a:r>
            <a:r>
              <a:rPr lang="de-DE" sz="2200" dirty="0">
                <a:latin typeface="+mj-lt"/>
              </a:rPr>
              <a:t>:</a:t>
            </a:r>
            <a:br>
              <a:rPr lang="de-DE" sz="2200" dirty="0">
                <a:latin typeface="+mj-lt"/>
              </a:rPr>
            </a:br>
            <a:r>
              <a:rPr lang="de-DE" sz="1600" dirty="0">
                <a:latin typeface="+mj-lt"/>
              </a:rPr>
              <a:t>https://tools-unite.com/tools/random-picker-wheel</a:t>
            </a:r>
          </a:p>
          <a:p>
            <a:pPr marL="0" indent="0">
              <a:buNone/>
            </a:pPr>
            <a:r>
              <a:rPr lang="de-DE" sz="2000" dirty="0">
                <a:latin typeface="+mj-lt"/>
              </a:rPr>
              <a:t>Bei Bedarf:</a:t>
            </a:r>
          </a:p>
          <a:p>
            <a:r>
              <a:rPr lang="de-DE" sz="2000" dirty="0">
                <a:latin typeface="+mj-lt"/>
              </a:rPr>
              <a:t>Stimmung des </a:t>
            </a:r>
            <a:r>
              <a:rPr lang="de-DE" sz="2000" dirty="0" smtClean="0">
                <a:latin typeface="+mj-lt"/>
              </a:rPr>
              <a:t>Publikums</a:t>
            </a:r>
          </a:p>
          <a:p>
            <a:r>
              <a:rPr lang="de-DE" sz="2000" dirty="0" smtClean="0">
                <a:latin typeface="+mj-lt"/>
              </a:rPr>
              <a:t>Trouble</a:t>
            </a:r>
            <a:r>
              <a:rPr lang="de-DE" sz="6600" dirty="0"/>
              <a:t/>
            </a:r>
            <a:br>
              <a:rPr lang="de-DE" sz="6600" dirty="0"/>
            </a:br>
            <a:r>
              <a:rPr lang="de-DE" sz="2400" dirty="0">
                <a:latin typeface="+mj-lt"/>
              </a:rPr>
              <a:t/>
            </a:r>
            <a:br>
              <a:rPr lang="de-DE" sz="2400" dirty="0">
                <a:latin typeface="+mj-lt"/>
              </a:rPr>
            </a:b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12373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620688"/>
            <a:ext cx="10515600" cy="5556275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Virtual </a:t>
            </a: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Short Break			</a:t>
            </a: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						14.40 – 14.50</a:t>
            </a:r>
            <a:endParaRPr lang="de-DE" sz="4400" dirty="0">
              <a:latin typeface="+mj-lt"/>
            </a:endParaRPr>
          </a:p>
        </p:txBody>
      </p:sp>
      <p:sp>
        <p:nvSpPr>
          <p:cNvPr id="4" name="Textfeld 3"/>
          <p:cNvSpPr txBox="1"/>
          <p:nvPr/>
        </p:nvSpPr>
        <p:spPr bwMode="auto">
          <a:xfrm rot="16200000">
            <a:off x="3202762" y="4594047"/>
            <a:ext cx="276999" cy="1691322"/>
          </a:xfrm>
          <a:prstGeom prst="rect">
            <a:avLst/>
          </a:prstGeom>
          <a:noFill/>
        </p:spPr>
        <p:txBody>
          <a:bodyPr vert="vert" wrap="square" rtlCol="0" anchor="ctr">
            <a:spAutoFit/>
          </a:bodyPr>
          <a:lstStyle/>
          <a:p>
            <a:r>
              <a:rPr lang="en-US" sz="600" dirty="0" smtClean="0">
                <a:latin typeface="+mj-lt"/>
              </a:rPr>
              <a:t>Icon made by </a:t>
            </a:r>
            <a:r>
              <a:rPr lang="en-US" sz="600" dirty="0" err="1" smtClean="0">
                <a:latin typeface="+mj-lt"/>
              </a:rPr>
              <a:t>Eucalyp</a:t>
            </a:r>
            <a:r>
              <a:rPr lang="en-US" sz="600" dirty="0" smtClean="0">
                <a:latin typeface="+mj-lt"/>
              </a:rPr>
              <a:t> from www.flaticon.com</a:t>
            </a:r>
            <a:endParaRPr lang="de-DE" sz="600" dirty="0">
              <a:latin typeface="+mj-lt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3140968"/>
            <a:ext cx="21602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32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dirty="0"/>
              <a:t>Mini-Training: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trainer</a:t>
            </a:r>
            <a:r>
              <a:rPr lang="de-DE" dirty="0" smtClean="0"/>
              <a:t>!</a:t>
            </a:r>
            <a:br>
              <a:rPr lang="de-DE" dirty="0" smtClean="0"/>
            </a:br>
            <a:r>
              <a:rPr lang="de-DE" dirty="0" smtClean="0"/>
              <a:t>Präsentation im Plenum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400" dirty="0" smtClean="0">
                <a:latin typeface="+mj-lt"/>
              </a:rPr>
              <a:t>Voraussetzungen:</a:t>
            </a:r>
          </a:p>
          <a:p>
            <a:pPr lvl="1"/>
            <a:r>
              <a:rPr lang="de-DE" dirty="0" smtClean="0">
                <a:latin typeface="+mj-lt"/>
              </a:rPr>
              <a:t>Gewähltes </a:t>
            </a:r>
            <a:r>
              <a:rPr lang="de-DE" b="1" dirty="0" smtClean="0">
                <a:latin typeface="+mj-lt"/>
              </a:rPr>
              <a:t>Thema</a:t>
            </a:r>
          </a:p>
          <a:p>
            <a:pPr lvl="1"/>
            <a:r>
              <a:rPr lang="en-US" b="1" dirty="0">
                <a:latin typeface="+mj-lt"/>
              </a:rPr>
              <a:t>Art</a:t>
            </a:r>
            <a:r>
              <a:rPr lang="en-US" dirty="0">
                <a:latin typeface="+mj-lt"/>
              </a:rPr>
              <a:t> des </a:t>
            </a:r>
            <a:r>
              <a:rPr lang="en-US" b="1" dirty="0" err="1">
                <a:latin typeface="+mj-lt"/>
              </a:rPr>
              <a:t>Publikums</a:t>
            </a:r>
            <a:r>
              <a:rPr lang="en-US" dirty="0">
                <a:latin typeface="+mj-lt"/>
              </a:rPr>
              <a:t>, der Teilnehmenden</a:t>
            </a:r>
          </a:p>
          <a:p>
            <a:pPr lvl="1"/>
            <a:r>
              <a:rPr lang="en-US" b="1" dirty="0" err="1">
                <a:latin typeface="+mj-lt"/>
              </a:rPr>
              <a:t>Anzahl</a:t>
            </a:r>
            <a:r>
              <a:rPr lang="en-US" dirty="0">
                <a:latin typeface="+mj-lt"/>
              </a:rPr>
              <a:t> der Teilnehmenden (</a:t>
            </a:r>
            <a:r>
              <a:rPr lang="en-US" dirty="0" err="1">
                <a:latin typeface="+mj-lt"/>
              </a:rPr>
              <a:t>Gruppenstärke</a:t>
            </a:r>
            <a:r>
              <a:rPr lang="en-US" dirty="0">
                <a:latin typeface="+mj-lt"/>
              </a:rPr>
              <a:t>)</a:t>
            </a:r>
          </a:p>
          <a:p>
            <a:pPr lvl="1"/>
            <a:r>
              <a:rPr lang="en-US" b="1" dirty="0">
                <a:latin typeface="+mj-lt"/>
              </a:rPr>
              <a:t>Art</a:t>
            </a:r>
            <a:r>
              <a:rPr lang="en-US" dirty="0">
                <a:latin typeface="+mj-lt"/>
              </a:rPr>
              <a:t> des </a:t>
            </a:r>
            <a:r>
              <a:rPr lang="en-US" b="1" dirty="0">
                <a:latin typeface="+mj-lt"/>
              </a:rPr>
              <a:t>Trainings</a:t>
            </a:r>
          </a:p>
          <a:p>
            <a:pPr lvl="1"/>
            <a:r>
              <a:rPr lang="en-US" b="1" dirty="0" err="1">
                <a:latin typeface="+mj-lt"/>
              </a:rPr>
              <a:t>Kenntnisstand</a:t>
            </a:r>
            <a:r>
              <a:rPr lang="en-US" dirty="0">
                <a:latin typeface="+mj-lt"/>
              </a:rPr>
              <a:t> der </a:t>
            </a:r>
            <a:r>
              <a:rPr lang="en-US" dirty="0" smtClean="0">
                <a:latin typeface="+mj-lt"/>
              </a:rPr>
              <a:t>Teilnehmenden</a:t>
            </a:r>
            <a:endParaRPr lang="de-DE" dirty="0" smtClean="0">
              <a:latin typeface="+mj-lt"/>
            </a:endParaRPr>
          </a:p>
          <a:p>
            <a:r>
              <a:rPr lang="de-DE" sz="2400" dirty="0" smtClean="0">
                <a:latin typeface="+mj-lt"/>
              </a:rPr>
              <a:t>Das eigene Mini-Training </a:t>
            </a:r>
          </a:p>
          <a:p>
            <a:r>
              <a:rPr lang="de-DE" sz="2400" dirty="0" smtClean="0">
                <a:latin typeface="+mj-lt"/>
              </a:rPr>
              <a:t>Ereignisse? – Mögliche Reaktionen</a:t>
            </a:r>
          </a:p>
          <a:p>
            <a:endParaRPr lang="de-DE" sz="2400" dirty="0">
              <a:latin typeface="+mj-lt"/>
            </a:endParaRPr>
          </a:p>
          <a:p>
            <a:r>
              <a:rPr lang="de-DE" sz="2400" dirty="0" smtClean="0">
                <a:latin typeface="+mj-lt"/>
              </a:rPr>
              <a:t>Feedback der Gruppe</a:t>
            </a:r>
          </a:p>
          <a:p>
            <a:pPr lvl="1"/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3070278"/>
            <a:ext cx="1862031" cy="186203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 bwMode="auto">
          <a:xfrm rot="10800000">
            <a:off x="9974255" y="3070278"/>
            <a:ext cx="276999" cy="177470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600" dirty="0" smtClean="0">
                <a:latin typeface="+mj-lt"/>
              </a:rPr>
              <a:t>Icon </a:t>
            </a:r>
            <a:r>
              <a:rPr lang="en-US" sz="600" dirty="0">
                <a:latin typeface="+mj-lt"/>
              </a:rPr>
              <a:t>made </a:t>
            </a:r>
            <a:r>
              <a:rPr lang="en-US" sz="600" dirty="0" smtClean="0">
                <a:latin typeface="+mj-lt"/>
              </a:rPr>
              <a:t>by </a:t>
            </a:r>
            <a:r>
              <a:rPr lang="en-US" sz="600" dirty="0" err="1" smtClean="0">
                <a:latin typeface="+mj-lt"/>
              </a:rPr>
              <a:t>Freepik</a:t>
            </a:r>
            <a:r>
              <a:rPr lang="en-US" sz="600" dirty="0" smtClean="0">
                <a:latin typeface="+mj-lt"/>
              </a:rPr>
              <a:t> from www.flaticon.com</a:t>
            </a:r>
            <a:endParaRPr lang="de-DE" sz="600" dirty="0">
              <a:latin typeface="+mj-lt"/>
            </a:endParaRPr>
          </a:p>
        </p:txBody>
      </p: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3165864074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3367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6000" dirty="0" smtClean="0"/>
              <a:t>Glückwunsch!</a:t>
            </a:r>
            <a:br>
              <a:rPr lang="de-DE" sz="6000" dirty="0" smtClean="0"/>
            </a:br>
            <a:r>
              <a:rPr lang="de-DE" sz="6000" dirty="0" smtClean="0"/>
              <a:t>Status: TRAINER*IN</a:t>
            </a:r>
            <a:endParaRPr lang="de-DE" sz="6000" dirty="0"/>
          </a:p>
        </p:txBody>
      </p:sp>
      <p:sp>
        <p:nvSpPr>
          <p:cNvPr id="7" name="Textfeld 6"/>
          <p:cNvSpPr txBox="1"/>
          <p:nvPr/>
        </p:nvSpPr>
        <p:spPr>
          <a:xfrm>
            <a:off x="1127448" y="2511062"/>
            <a:ext cx="28083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latin typeface="+mj-lt"/>
              </a:rPr>
              <a:t>eigene </a:t>
            </a:r>
            <a:r>
              <a:rPr lang="de-DE" sz="4000" dirty="0">
                <a:latin typeface="+mj-lt"/>
              </a:rPr>
              <a:t>Rolle</a:t>
            </a:r>
          </a:p>
          <a:p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807968" y="1953873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latin typeface="+mj-lt"/>
              </a:rPr>
              <a:t>Zielgruppe</a:t>
            </a:r>
            <a:endParaRPr lang="de-DE" sz="4000" dirty="0">
              <a:latin typeface="+mj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544272" y="4005064"/>
            <a:ext cx="2592288" cy="576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402930" y="5301208"/>
            <a:ext cx="53411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latin typeface="+mj-lt"/>
              </a:rPr>
              <a:t>Lehr- und Lernformen</a:t>
            </a:r>
            <a:endParaRPr lang="de-DE" sz="4000" dirty="0">
              <a:latin typeface="+mj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8904312" y="3212976"/>
            <a:ext cx="2521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latin typeface="+mj-lt"/>
              </a:rPr>
              <a:t>Motivation</a:t>
            </a:r>
            <a:endParaRPr lang="de-DE" sz="4000" dirty="0">
              <a:latin typeface="+mj-lt"/>
            </a:endParaRPr>
          </a:p>
        </p:txBody>
      </p:sp>
      <p:sp>
        <p:nvSpPr>
          <p:cNvPr id="12" name="Nach oben gekrümmtes Band 11"/>
          <p:cNvSpPr/>
          <p:nvPr/>
        </p:nvSpPr>
        <p:spPr>
          <a:xfrm>
            <a:off x="3431704" y="2994786"/>
            <a:ext cx="5040560" cy="2160240"/>
          </a:xfrm>
          <a:prstGeom prst="ellipseRibbon2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8760296" y="4941168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latin typeface="+mj-lt"/>
              </a:rPr>
              <a:t>Reflektion</a:t>
            </a:r>
            <a:endParaRPr lang="de-DE" sz="4000" dirty="0">
              <a:latin typeface="+mj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799856" y="3140968"/>
            <a:ext cx="230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 smtClean="0">
                <a:latin typeface="+mj-lt"/>
              </a:rPr>
              <a:t>Eigenes Training</a:t>
            </a:r>
            <a:endParaRPr lang="de-DE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720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3" grpId="0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Ihr Feedback ist gefragt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55647"/>
            <a:ext cx="10515600" cy="47212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sz="2400" dirty="0">
              <a:latin typeface="+mj-lt"/>
            </a:endParaRP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sz="2400" dirty="0">
              <a:latin typeface="+mj-lt"/>
            </a:endParaRP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sz="2200" dirty="0" smtClean="0">
              <a:latin typeface="+mj-lt"/>
            </a:endParaRPr>
          </a:p>
          <a:p>
            <a:pPr marL="0" indent="0">
              <a:buNone/>
            </a:pPr>
            <a:endParaRPr lang="de-DE" sz="2200" dirty="0" smtClean="0">
              <a:latin typeface="+mj-lt"/>
            </a:endParaRPr>
          </a:p>
          <a:p>
            <a:pPr marL="0" indent="0">
              <a:buNone/>
            </a:pPr>
            <a:r>
              <a:rPr lang="de-DE" sz="2200" dirty="0" smtClean="0">
                <a:latin typeface="+mj-lt"/>
              </a:rPr>
              <a:t>Evaluationsbogen der Veranstaltung (online bis zum 22. November 2020):</a:t>
            </a:r>
          </a:p>
          <a:p>
            <a:pPr marL="0" indent="0">
              <a:buNone/>
            </a:pPr>
            <a:r>
              <a:rPr lang="de-DE" sz="1600" dirty="0">
                <a:latin typeface="+mj-lt"/>
              </a:rPr>
              <a:t>https://</a:t>
            </a:r>
            <a:r>
              <a:rPr lang="de-DE" sz="1600" dirty="0" smtClean="0">
                <a:latin typeface="+mj-lt"/>
              </a:rPr>
              <a:t>open-access.net/....</a:t>
            </a:r>
          </a:p>
          <a:p>
            <a:pPr marL="0" indent="0">
              <a:buNone/>
            </a:pPr>
            <a:endParaRPr lang="de-DE" sz="2200" dirty="0" smtClean="0">
              <a:latin typeface="+mj-lt"/>
            </a:endParaRP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84793000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Wolkenförmige Legende 3"/>
          <p:cNvSpPr/>
          <p:nvPr/>
        </p:nvSpPr>
        <p:spPr>
          <a:xfrm>
            <a:off x="838696" y="1732978"/>
            <a:ext cx="3672408" cy="230425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Wolkenförmige Legende 8"/>
          <p:cNvSpPr/>
          <p:nvPr/>
        </p:nvSpPr>
        <p:spPr>
          <a:xfrm flipH="1">
            <a:off x="7303856" y="1128759"/>
            <a:ext cx="3888431" cy="2520280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558776" y="2309042"/>
            <a:ext cx="2814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+mj-lt"/>
              </a:rPr>
              <a:t>Wie ging es Ihnen mit der heutigen Veranstaltung</a:t>
            </a:r>
            <a:r>
              <a:rPr lang="de-DE" sz="2400" dirty="0" smtClean="0">
                <a:latin typeface="+mj-lt"/>
              </a:rPr>
              <a:t>?</a:t>
            </a:r>
            <a:endParaRPr lang="de-DE" sz="2400" dirty="0">
              <a:latin typeface="+mj-lt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8023937" y="1571489"/>
            <a:ext cx="28147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+mj-lt"/>
              </a:rPr>
              <a:t>Haben Sie Empfehlungen / Wünsche, die Sie mir mitgeben möchten?</a:t>
            </a:r>
          </a:p>
        </p:txBody>
      </p:sp>
      <p:sp>
        <p:nvSpPr>
          <p:cNvPr id="12" name="Wolkenförmige Legende 11"/>
          <p:cNvSpPr/>
          <p:nvPr/>
        </p:nvSpPr>
        <p:spPr>
          <a:xfrm>
            <a:off x="4655840" y="2837976"/>
            <a:ext cx="3132555" cy="176903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4952249" y="3055109"/>
            <a:ext cx="2814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+mj-lt"/>
              </a:rPr>
              <a:t>Was nehmen Sie aus der heutigen Veranstaltung mit?</a:t>
            </a:r>
            <a:endParaRPr lang="de-DE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312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>
          <a:xfrm>
            <a:off x="5809556" y="209540"/>
            <a:ext cx="5545832" cy="55391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sz="4400" dirty="0" smtClean="0">
              <a:latin typeface="+mj-lt"/>
            </a:endParaRPr>
          </a:p>
          <a:p>
            <a:pPr marL="0" indent="0">
              <a:buNone/>
            </a:pPr>
            <a:endParaRPr lang="de-DE" sz="4400" dirty="0" smtClean="0">
              <a:latin typeface="+mj-lt"/>
            </a:endParaRP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/>
            </a:r>
            <a:br>
              <a:rPr lang="de-DE" sz="4400" dirty="0" smtClean="0">
                <a:latin typeface="+mj-lt"/>
              </a:rPr>
            </a:br>
            <a:endParaRPr lang="de-DE" sz="4400" dirty="0" smtClean="0">
              <a:latin typeface="+mj-lt"/>
            </a:endParaRPr>
          </a:p>
          <a:p>
            <a:pPr marL="0" indent="0">
              <a:buNone/>
            </a:pPr>
            <a:r>
              <a:rPr lang="de-DE" sz="4400" dirty="0" smtClean="0">
                <a:latin typeface="+mj-lt"/>
              </a:rPr>
              <a:t>Herzlichen Dank</a:t>
            </a:r>
            <a:br>
              <a:rPr lang="de-DE" sz="4400" dirty="0" smtClean="0">
                <a:latin typeface="+mj-lt"/>
              </a:rPr>
            </a:br>
            <a:r>
              <a:rPr lang="de-DE" sz="4400" dirty="0" smtClean="0">
                <a:latin typeface="+mj-lt"/>
              </a:rPr>
              <a:t>für </a:t>
            </a:r>
            <a:r>
              <a:rPr lang="de-DE" sz="4400" dirty="0">
                <a:latin typeface="+mj-lt"/>
              </a:rPr>
              <a:t>Ihre Teilnahme und </a:t>
            </a:r>
            <a:r>
              <a:rPr lang="de-DE" sz="4400" dirty="0" smtClean="0">
                <a:latin typeface="+mj-lt"/>
              </a:rPr>
              <a:t>Ihre Ausgestaltung </a:t>
            </a:r>
            <a:r>
              <a:rPr lang="de-DE" sz="4400" dirty="0">
                <a:latin typeface="+mj-lt"/>
              </a:rPr>
              <a:t>des Workshops!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842578" y="927095"/>
            <a:ext cx="5181600" cy="48245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400" dirty="0" smtClean="0">
                <a:latin typeface="+mj-lt"/>
              </a:rPr>
              <a:t>Weiterführende Informationen finden Sie unter: </a:t>
            </a:r>
          </a:p>
          <a:p>
            <a:pPr marL="0" indent="0">
              <a:buNone/>
            </a:pPr>
            <a:r>
              <a:rPr lang="de-DE" sz="2400" dirty="0">
                <a:latin typeface="+mj-lt"/>
                <a:hlinkClick r:id="rId2"/>
              </a:rPr>
              <a:t>https://</a:t>
            </a:r>
            <a:r>
              <a:rPr lang="de-DE" sz="2400" dirty="0" smtClean="0">
                <a:latin typeface="+mj-lt"/>
                <a:hlinkClick r:id="rId2"/>
              </a:rPr>
              <a:t>open-access.net/startseite</a:t>
            </a: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sz="2400" dirty="0">
              <a:latin typeface="+mj-lt"/>
            </a:endParaRPr>
          </a:p>
          <a:p>
            <a:pPr marL="0" indent="0">
              <a:buNone/>
            </a:pPr>
            <a:r>
              <a:rPr lang="de-DE" sz="2400" dirty="0" smtClean="0">
                <a:latin typeface="+mj-lt"/>
              </a:rPr>
              <a:t>Sie möchten mit der Open-Access-Community in Kontakt treten? </a:t>
            </a:r>
            <a:br>
              <a:rPr lang="de-DE" sz="2400" dirty="0" smtClean="0">
                <a:latin typeface="+mj-lt"/>
              </a:rPr>
            </a:br>
            <a:r>
              <a:rPr lang="de-DE" sz="2400" dirty="0" smtClean="0">
                <a:latin typeface="+mj-lt"/>
              </a:rPr>
              <a:t>Besuchen Sie das Forum:</a:t>
            </a:r>
          </a:p>
          <a:p>
            <a:pPr marL="0" indent="0">
              <a:buNone/>
            </a:pPr>
            <a:r>
              <a:rPr lang="de-DE" sz="2400" dirty="0" err="1">
                <a:latin typeface="+mj-lt"/>
                <a:hlinkClick r:id="rId3"/>
              </a:rPr>
              <a:t>f</a:t>
            </a:r>
            <a:r>
              <a:rPr lang="de-DE" sz="2400" dirty="0" err="1" smtClean="0">
                <a:latin typeface="+mj-lt"/>
                <a:hlinkClick r:id="rId3"/>
              </a:rPr>
              <a:t>orum.open-access.network</a:t>
            </a: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r>
              <a:rPr lang="de-DE" sz="2400" dirty="0" smtClean="0">
                <a:latin typeface="+mj-lt"/>
              </a:rPr>
              <a:t>Sie haben weitere Fragen zu Open Access? Schreiben Sie uns:</a:t>
            </a:r>
          </a:p>
          <a:p>
            <a:pPr marL="0" indent="0">
              <a:buNone/>
            </a:pPr>
            <a:r>
              <a:rPr lang="de-DE" sz="2400" dirty="0" smtClean="0">
                <a:latin typeface="+mj-lt"/>
                <a:hlinkClick r:id="rId4"/>
              </a:rPr>
              <a:t>info@open-access.net</a:t>
            </a:r>
            <a:endParaRPr lang="de-DE" sz="2400" dirty="0" smtClean="0">
              <a:latin typeface="+mj-lt"/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839788" y="5748728"/>
            <a:ext cx="10515600" cy="972747"/>
          </a:xfrm>
        </p:spPr>
        <p:txBody>
          <a:bodyPr/>
          <a:lstStyle/>
          <a:p>
            <a:pPr>
              <a:defRPr/>
            </a:pPr>
            <a:r>
              <a:rPr lang="de-DE" dirty="0">
                <a:latin typeface="+mj-lt"/>
              </a:rPr>
              <a:t>Linda Martin </a:t>
            </a:r>
            <a:endParaRPr dirty="0">
              <a:latin typeface="+mj-lt"/>
            </a:endParaRPr>
          </a:p>
          <a:p>
            <a:pPr>
              <a:defRPr/>
            </a:pPr>
            <a:r>
              <a:rPr lang="de-DE" dirty="0">
                <a:latin typeface="+mj-lt"/>
              </a:rPr>
              <a:t>open-</a:t>
            </a:r>
            <a:r>
              <a:rPr lang="de-DE" dirty="0" err="1">
                <a:latin typeface="+mj-lt"/>
              </a:rPr>
              <a:t>access.network</a:t>
            </a:r>
            <a:r>
              <a:rPr lang="de-DE" dirty="0">
                <a:latin typeface="+mj-lt"/>
              </a:rPr>
              <a:t> – Programmbereich: Fortbildung</a:t>
            </a:r>
            <a:endParaRPr dirty="0">
              <a:latin typeface="+mj-lt"/>
            </a:endParaRPr>
          </a:p>
          <a:p>
            <a:pPr>
              <a:defRPr/>
            </a:pPr>
            <a:r>
              <a:rPr lang="de-DE" dirty="0">
                <a:latin typeface="+mj-lt"/>
              </a:rPr>
              <a:t>Universitätsbibliothek Bielefeld - Universitätsstr. 25 – 33615 Bielefeld</a:t>
            </a:r>
          </a:p>
          <a:p>
            <a:pPr>
              <a:defRPr/>
            </a:pPr>
            <a:r>
              <a:rPr lang="de-DE" dirty="0">
                <a:latin typeface="+mj-lt"/>
              </a:rPr>
              <a:t>Tel: +49 (0) 521/106-67030 / Email: linda.martin@uni-bielefeld.de</a:t>
            </a:r>
          </a:p>
          <a:p>
            <a:pPr>
              <a:defRPr/>
            </a:pPr>
            <a:endParaRPr lang="de-DE" dirty="0"/>
          </a:p>
        </p:txBody>
      </p:sp>
      <p:pic>
        <p:nvPicPr>
          <p:cNvPr id="9" name="Grafik 17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372657" y="764704"/>
            <a:ext cx="3982731" cy="152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58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smtClean="0"/>
              <a:t>Agenda I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sz="half" idx="1"/>
          </p:nvPr>
        </p:nvSpPr>
        <p:spPr bwMode="auto"/>
        <p:txBody>
          <a:bodyPr>
            <a:noAutofit/>
          </a:bodyPr>
          <a:lstStyle/>
          <a:p>
            <a:pPr marL="0" indent="0">
              <a:lnSpc>
                <a:spcPct val="95000"/>
              </a:lnSpc>
              <a:buNone/>
              <a:defRPr/>
            </a:pPr>
            <a:r>
              <a:rPr lang="de-DE" sz="2000" b="1" dirty="0">
                <a:latin typeface="+mj-lt"/>
              </a:rPr>
              <a:t>9:00 Willkommen!</a:t>
            </a:r>
            <a:endParaRPr sz="2000" dirty="0">
              <a:latin typeface="+mj-lt"/>
            </a:endParaRPr>
          </a:p>
          <a:p>
            <a:pPr lvl="1">
              <a:lnSpc>
                <a:spcPct val="70000"/>
              </a:lnSpc>
              <a:defRPr/>
            </a:pPr>
            <a:r>
              <a:rPr lang="de-DE" sz="2000" dirty="0">
                <a:latin typeface="+mj-lt"/>
              </a:rPr>
              <a:t>Code </a:t>
            </a:r>
            <a:r>
              <a:rPr lang="de-DE" sz="2000" dirty="0" err="1">
                <a:latin typeface="+mj-lt"/>
              </a:rPr>
              <a:t>of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Conduct</a:t>
            </a:r>
            <a:r>
              <a:rPr lang="de-DE" sz="2000" dirty="0">
                <a:latin typeface="+mj-lt"/>
              </a:rPr>
              <a:t> &amp; Rahmenbedingungen</a:t>
            </a:r>
          </a:p>
          <a:p>
            <a:pPr lvl="1">
              <a:lnSpc>
                <a:spcPct val="70000"/>
              </a:lnSpc>
              <a:defRPr/>
            </a:pPr>
            <a:r>
              <a:rPr lang="de-DE" sz="2000" dirty="0">
                <a:latin typeface="+mj-lt"/>
              </a:rPr>
              <a:t>Vorstellungsrunde</a:t>
            </a:r>
            <a:endParaRPr sz="2000" dirty="0">
              <a:latin typeface="+mj-lt"/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2000" b="1" dirty="0" smtClean="0">
                <a:latin typeface="+mj-lt"/>
              </a:rPr>
              <a:t>9.55 </a:t>
            </a:r>
            <a:r>
              <a:rPr lang="de-DE" sz="2000" b="1" dirty="0">
                <a:latin typeface="+mj-lt"/>
              </a:rPr>
              <a:t>Open Access an der Fachhochschule</a:t>
            </a:r>
            <a:endParaRPr sz="2000" dirty="0">
              <a:latin typeface="+mj-lt"/>
            </a:endParaRPr>
          </a:p>
          <a:p>
            <a:pPr lvl="1">
              <a:lnSpc>
                <a:spcPct val="70000"/>
              </a:lnSpc>
              <a:defRPr/>
            </a:pPr>
            <a:r>
              <a:rPr lang="de-DE" sz="2000" dirty="0" smtClean="0">
                <a:latin typeface="+mj-lt"/>
              </a:rPr>
              <a:t>Praxisbeispiel: FH Bielefeld</a:t>
            </a:r>
            <a:endParaRPr sz="2000" dirty="0">
              <a:latin typeface="+mj-lt"/>
            </a:endParaRPr>
          </a:p>
          <a:p>
            <a:pPr lvl="1">
              <a:lnSpc>
                <a:spcPct val="70000"/>
              </a:lnSpc>
              <a:defRPr/>
            </a:pPr>
            <a:r>
              <a:rPr lang="de-DE" sz="2000" dirty="0" smtClean="0">
                <a:latin typeface="+mj-lt"/>
              </a:rPr>
              <a:t>Erfahrungsaustausch </a:t>
            </a: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10.45 </a:t>
            </a:r>
            <a:r>
              <a:rPr lang="de-DE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– 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11:00 Kaffeepause</a:t>
            </a:r>
            <a:endParaRPr sz="2000" dirty="0">
              <a:latin typeface="+mj-lt"/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2000" b="1" dirty="0" smtClean="0">
                <a:latin typeface="+mj-lt"/>
              </a:rPr>
              <a:t>11.00 </a:t>
            </a:r>
            <a:r>
              <a:rPr lang="de-DE" sz="2000" b="1" dirty="0">
                <a:latin typeface="+mj-lt"/>
              </a:rPr>
              <a:t>Training </a:t>
            </a:r>
            <a:r>
              <a:rPr lang="de-DE" sz="2000" b="1" dirty="0" smtClean="0">
                <a:latin typeface="+mj-lt"/>
              </a:rPr>
              <a:t>– Basics</a:t>
            </a:r>
            <a:endParaRPr sz="2000" dirty="0">
              <a:latin typeface="+mj-lt"/>
            </a:endParaRPr>
          </a:p>
          <a:p>
            <a:pPr lvl="1">
              <a:lnSpc>
                <a:spcPct val="70000"/>
              </a:lnSpc>
              <a:defRPr/>
            </a:pPr>
            <a:r>
              <a:rPr lang="de-DE" sz="2000" dirty="0">
                <a:latin typeface="+mj-lt"/>
              </a:rPr>
              <a:t>Eigene Rolle und Zielgruppe</a:t>
            </a:r>
            <a:endParaRPr sz="2000" dirty="0">
              <a:latin typeface="+mj-lt"/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11.45 </a:t>
            </a:r>
            <a:r>
              <a:rPr lang="de-DE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– 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11.55 kurze Pause</a:t>
            </a: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2000" b="1" dirty="0" smtClean="0">
                <a:latin typeface="+mj-lt"/>
              </a:rPr>
              <a:t>11.55 </a:t>
            </a:r>
            <a:r>
              <a:rPr lang="de-DE" sz="2000" b="1" dirty="0">
                <a:latin typeface="+mj-lt"/>
              </a:rPr>
              <a:t>Training – </a:t>
            </a:r>
            <a:r>
              <a:rPr lang="de-DE" sz="2000" b="1" dirty="0" smtClean="0">
                <a:latin typeface="+mj-lt"/>
              </a:rPr>
              <a:t>Basics</a:t>
            </a:r>
          </a:p>
          <a:p>
            <a:pPr lvl="1">
              <a:lnSpc>
                <a:spcPct val="70000"/>
              </a:lnSpc>
              <a:defRPr/>
            </a:pPr>
            <a:r>
              <a:rPr lang="de-DE" sz="2000" dirty="0" smtClean="0">
                <a:latin typeface="+mj-lt"/>
              </a:rPr>
              <a:t>Lernen und Motivation</a:t>
            </a:r>
            <a:endParaRPr sz="2000" dirty="0">
              <a:latin typeface="+mj-lt"/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12.45 </a:t>
            </a:r>
            <a:r>
              <a:rPr lang="de-DE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– 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13.30 </a:t>
            </a:r>
            <a:r>
              <a:rPr lang="de-DE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Mittagspause</a:t>
            </a:r>
            <a:endParaRPr sz="2000" dirty="0">
              <a:latin typeface="+mj-lt"/>
            </a:endParaRPr>
          </a:p>
          <a:p>
            <a:pPr>
              <a:lnSpc>
                <a:spcPct val="70000"/>
              </a:lnSpc>
              <a:defRPr/>
            </a:pPr>
            <a:endParaRPr lang="de-DE" sz="2000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70000"/>
              </a:lnSpc>
              <a:buNone/>
              <a:defRPr/>
            </a:pPr>
            <a:r>
              <a:rPr lang="de-DE" sz="1600" b="1" dirty="0" smtClean="0">
                <a:latin typeface="+mj-lt"/>
              </a:rPr>
              <a:t>13.30 Training </a:t>
            </a:r>
            <a:r>
              <a:rPr lang="de-DE" sz="1600" b="1" dirty="0">
                <a:latin typeface="+mj-lt"/>
              </a:rPr>
              <a:t>– </a:t>
            </a:r>
            <a:r>
              <a:rPr lang="de-DE" sz="1600" b="1" dirty="0" smtClean="0">
                <a:latin typeface="+mj-lt"/>
              </a:rPr>
              <a:t>Kreativphase</a:t>
            </a:r>
            <a:endParaRPr lang="de-DE" sz="1600" b="1" dirty="0">
              <a:latin typeface="+mj-lt"/>
            </a:endParaRPr>
          </a:p>
          <a:p>
            <a:pPr lvl="1">
              <a:lnSpc>
                <a:spcPct val="70000"/>
              </a:lnSpc>
              <a:defRPr/>
            </a:pPr>
            <a:r>
              <a:rPr lang="de-DE" sz="1600" dirty="0">
                <a:latin typeface="+mj-lt"/>
              </a:rPr>
              <a:t>Reflektion</a:t>
            </a:r>
          </a:p>
          <a:p>
            <a:pPr lvl="1">
              <a:lnSpc>
                <a:spcPct val="70000"/>
              </a:lnSpc>
              <a:defRPr/>
            </a:pPr>
            <a:r>
              <a:rPr lang="de-DE" sz="1600" dirty="0" err="1">
                <a:latin typeface="+mj-lt"/>
              </a:rPr>
              <a:t>Be</a:t>
            </a:r>
            <a:r>
              <a:rPr lang="de-DE" sz="1600" dirty="0">
                <a:latin typeface="+mj-lt"/>
              </a:rPr>
              <a:t> </a:t>
            </a:r>
            <a:r>
              <a:rPr lang="de-DE" sz="1600" dirty="0" err="1">
                <a:latin typeface="+mj-lt"/>
              </a:rPr>
              <a:t>the</a:t>
            </a:r>
            <a:r>
              <a:rPr lang="de-DE" sz="1600" dirty="0">
                <a:latin typeface="+mj-lt"/>
              </a:rPr>
              <a:t> </a:t>
            </a:r>
            <a:r>
              <a:rPr lang="de-DE" sz="1600" dirty="0" err="1">
                <a:latin typeface="+mj-lt"/>
              </a:rPr>
              <a:t>trainer</a:t>
            </a:r>
            <a:r>
              <a:rPr lang="de-DE" sz="1600" dirty="0">
                <a:latin typeface="+mj-lt"/>
              </a:rPr>
              <a:t>! – Break-out-Sessions</a:t>
            </a: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14.40 </a:t>
            </a:r>
            <a:r>
              <a:rPr lang="de-DE" sz="16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– </a:t>
            </a:r>
            <a:r>
              <a:rPr lang="de-DE" sz="16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14.50 kurze Pause</a:t>
            </a:r>
            <a:endParaRPr lang="de-DE" sz="16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1600" b="1" dirty="0" smtClean="0">
                <a:latin typeface="+mj-lt"/>
              </a:rPr>
              <a:t>14.50 Training </a:t>
            </a:r>
            <a:r>
              <a:rPr lang="de-DE" sz="1600" b="1" dirty="0">
                <a:latin typeface="+mj-lt"/>
              </a:rPr>
              <a:t>–</a:t>
            </a:r>
            <a:r>
              <a:rPr lang="de-DE" sz="1600" b="1" dirty="0" smtClean="0">
                <a:latin typeface="+mj-lt"/>
              </a:rPr>
              <a:t> </a:t>
            </a:r>
            <a:r>
              <a:rPr lang="de-DE" sz="1600" b="1" dirty="0">
                <a:latin typeface="+mj-lt"/>
              </a:rPr>
              <a:t>Feedbackphase</a:t>
            </a:r>
          </a:p>
          <a:p>
            <a:pPr lvl="1">
              <a:lnSpc>
                <a:spcPct val="70000"/>
              </a:lnSpc>
              <a:defRPr/>
            </a:pPr>
            <a:r>
              <a:rPr lang="de-DE" sz="1600" dirty="0">
                <a:latin typeface="+mj-lt"/>
              </a:rPr>
              <a:t>Präsentation der Ergebnisse</a:t>
            </a:r>
          </a:p>
          <a:p>
            <a:pPr lvl="1">
              <a:lnSpc>
                <a:spcPct val="70000"/>
              </a:lnSpc>
              <a:defRPr/>
            </a:pPr>
            <a:r>
              <a:rPr lang="de-DE" sz="1600" dirty="0">
                <a:latin typeface="+mj-lt"/>
              </a:rPr>
              <a:t>Feedback</a:t>
            </a: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de-DE" sz="1600" b="1" dirty="0">
                <a:latin typeface="+mj-lt"/>
              </a:rPr>
              <a:t>15.45 Feedback &amp; Auf Wiedersehen</a:t>
            </a:r>
            <a:endParaRPr lang="de-DE" sz="1600" dirty="0">
              <a:latin typeface="+mj-lt"/>
            </a:endParaRP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715375" y="3863975"/>
            <a:ext cx="2638425" cy="2447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19" y="2853426"/>
            <a:ext cx="3874649" cy="1344266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509" y="4361877"/>
            <a:ext cx="1926291" cy="1177479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8081783" y="5528927"/>
            <a:ext cx="3240360" cy="792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dirty="0" smtClean="0"/>
              <a:t>Zoom – kurze Erläuterungen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>
          <a:xfrm>
            <a:off x="1186369" y="2930196"/>
            <a:ext cx="4320480" cy="108012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dirty="0" smtClean="0">
                <a:latin typeface="+mj-lt"/>
              </a:rPr>
              <a:t>Bitte stellen Sie jederzeit Fragen, </a:t>
            </a:r>
            <a:br>
              <a:rPr lang="de-DE" sz="2400" dirty="0" smtClean="0">
                <a:latin typeface="+mj-lt"/>
              </a:rPr>
            </a:br>
            <a:r>
              <a:rPr lang="de-DE" sz="2400" dirty="0" smtClean="0">
                <a:latin typeface="+mj-lt"/>
              </a:rPr>
              <a:t>am besten durch Handzeichen oder im Chat.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44" y="1619072"/>
            <a:ext cx="10144199" cy="1171584"/>
          </a:xfrm>
          <a:prstGeom prst="rect">
            <a:avLst/>
          </a:prstGeom>
        </p:spPr>
      </p:pic>
      <p:sp>
        <p:nvSpPr>
          <p:cNvPr id="8" name="Multiplizieren 7"/>
          <p:cNvSpPr/>
          <p:nvPr/>
        </p:nvSpPr>
        <p:spPr>
          <a:xfrm>
            <a:off x="7000447" y="1835096"/>
            <a:ext cx="864096" cy="765812"/>
          </a:xfrm>
          <a:prstGeom prst="mathMultipl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Multiplizieren 9"/>
          <p:cNvSpPr/>
          <p:nvPr/>
        </p:nvSpPr>
        <p:spPr>
          <a:xfrm>
            <a:off x="5344263" y="1835096"/>
            <a:ext cx="864096" cy="765812"/>
          </a:xfrm>
          <a:prstGeom prst="mathMultipl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Multiplizieren 8"/>
          <p:cNvSpPr/>
          <p:nvPr/>
        </p:nvSpPr>
        <p:spPr>
          <a:xfrm>
            <a:off x="3256031" y="1835096"/>
            <a:ext cx="864096" cy="765812"/>
          </a:xfrm>
          <a:prstGeom prst="mathMultipl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1213948" y="1768146"/>
            <a:ext cx="853951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2068673" y="1770750"/>
            <a:ext cx="853951" cy="86409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6088968" y="1746700"/>
            <a:ext cx="853951" cy="860396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8071932" y="5501996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+mj-lt"/>
              </a:rPr>
              <a:t>Ihren Namen ändern Sie über das Menü unter „…“</a:t>
            </a:r>
            <a:endParaRPr lang="de-DE" sz="2200" dirty="0">
              <a:latin typeface="+mj-lt"/>
            </a:endParaRPr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3220" y="4010316"/>
            <a:ext cx="5629275" cy="1162050"/>
          </a:xfrm>
          <a:prstGeom prst="rect">
            <a:avLst/>
          </a:prstGeom>
        </p:spPr>
      </p:pic>
      <p:sp>
        <p:nvSpPr>
          <p:cNvPr id="23" name="Rechteck 22"/>
          <p:cNvSpPr/>
          <p:nvPr/>
        </p:nvSpPr>
        <p:spPr>
          <a:xfrm>
            <a:off x="3647728" y="5178615"/>
            <a:ext cx="4032448" cy="1142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3647728" y="5163441"/>
            <a:ext cx="3647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>
                <a:latin typeface="+mj-lt"/>
              </a:rPr>
              <a:t>Im Chat können Sie gerne nützliche Links oder Hinweise mit uns </a:t>
            </a:r>
            <a:r>
              <a:rPr lang="de-DE" sz="2200" dirty="0" smtClean="0">
                <a:latin typeface="+mj-lt"/>
              </a:rPr>
              <a:t>teilen.</a:t>
            </a:r>
            <a:endParaRPr lang="de-DE" sz="2200" dirty="0">
              <a:latin typeface="+mj-lt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1798614" y="4149856"/>
            <a:ext cx="853951" cy="86409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00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7968208" y="2986556"/>
            <a:ext cx="383313" cy="361384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00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10937363" y="4412572"/>
            <a:ext cx="383313" cy="361384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00"/>
              </a:solidFill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4324784" y="1772816"/>
            <a:ext cx="853951" cy="86409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FF00"/>
              </a:solidFill>
            </a:endParaRPr>
          </a:p>
        </p:txBody>
      </p:sp>
      <p:sp>
        <p:nvSpPr>
          <p:cNvPr id="29" name="Textfeld 2"/>
          <p:cNvSpPr txBox="1">
            <a:spLocks noChangeArrowheads="1"/>
          </p:cNvSpPr>
          <p:nvPr/>
        </p:nvSpPr>
        <p:spPr bwMode="auto">
          <a:xfrm>
            <a:off x="9586406" y="4821276"/>
            <a:ext cx="885825" cy="68072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2638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486490"/>
              </p:ext>
            </p:extLst>
          </p:nvPr>
        </p:nvGraphicFramePr>
        <p:xfrm>
          <a:off x="5663952" y="116632"/>
          <a:ext cx="5390239" cy="6429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" name="oleObj" r:id="rId3" imgW="5090160" imgH="6800850" progId="AcroExch.Document.DC">
                  <p:embed/>
                </p:oleObj>
              </mc:Choice>
              <mc:Fallback>
                <p:oleObj name="oleObj" r:id="rId3" imgW="5090160" imgH="6800850" progId="AcroExch.Document.DC">
                  <p:embed/>
                  <p:pic>
                    <p:nvPicPr>
                      <p:cNvPr id="4" name=""/>
                      <p:cNvPicPr/>
                      <p:nvPr/>
                    </p:nvPicPr>
                    <p:blipFill>
                      <a:blip r:embed="rId4"/>
                      <a:stretch/>
                    </p:blipFill>
                    <p:spPr bwMode="auto">
                      <a:xfrm>
                        <a:off x="5663952" y="116632"/>
                        <a:ext cx="5390239" cy="64294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839788" y="457201"/>
            <a:ext cx="3932237" cy="120468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de-DE" sz="4400" dirty="0"/>
              <a:t>Code </a:t>
            </a:r>
            <a:r>
              <a:rPr lang="de-DE" sz="4400" dirty="0" err="1"/>
              <a:t>of</a:t>
            </a:r>
            <a:r>
              <a:rPr lang="de-DE" sz="4400" dirty="0"/>
              <a:t> </a:t>
            </a:r>
            <a:r>
              <a:rPr lang="de-DE" sz="4400" dirty="0" err="1"/>
              <a:t>C</a:t>
            </a:r>
            <a:r>
              <a:rPr lang="de-DE" sz="4400" dirty="0" err="1" smtClean="0"/>
              <a:t>onduct</a:t>
            </a:r>
            <a:endParaRPr lang="de-DE" sz="4400" dirty="0"/>
          </a:p>
        </p:txBody>
      </p:sp>
      <p:sp>
        <p:nvSpPr>
          <p:cNvPr id="6" name="Inhaltsplatzhalter 2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399"/>
            <a:ext cx="4980441" cy="406037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sz="2400" dirty="0">
                <a:latin typeface="+mj-lt"/>
              </a:rPr>
              <a:t>Arbeitsatmosphäre &amp; Miteinander:</a:t>
            </a:r>
            <a:endParaRPr sz="2400" dirty="0">
              <a:latin typeface="+mj-lt"/>
            </a:endParaRPr>
          </a:p>
          <a:p>
            <a:pPr marL="457200" lvl="1" indent="0">
              <a:buNone/>
              <a:defRPr/>
            </a:pPr>
            <a:r>
              <a:rPr lang="de-DE" sz="2000" dirty="0">
                <a:latin typeface="+mj-lt"/>
              </a:rPr>
              <a:t>freundlich, offen, inspirierend, respektvoll, ermutigend, inklusiv, ….</a:t>
            </a:r>
            <a:endParaRPr sz="2000" dirty="0">
              <a:latin typeface="+mj-lt"/>
            </a:endParaRPr>
          </a:p>
          <a:p>
            <a:pPr>
              <a:defRPr/>
            </a:pPr>
            <a:r>
              <a:rPr lang="de-DE" sz="2400" dirty="0">
                <a:latin typeface="+mj-lt"/>
              </a:rPr>
              <a:t>Bitte:</a:t>
            </a:r>
            <a:endParaRPr sz="2400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de-DE" sz="2000" dirty="0">
                <a:latin typeface="+mj-lt"/>
              </a:rPr>
              <a:t>Stellen Sie Fragen – </a:t>
            </a:r>
            <a:r>
              <a:rPr lang="de-DE" sz="2000" dirty="0" smtClean="0">
                <a:latin typeface="+mj-lt"/>
              </a:rPr>
              <a:t>jederzeit.</a:t>
            </a:r>
            <a:endParaRPr lang="de-DE" sz="2000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de-DE" sz="2000" dirty="0" smtClean="0">
                <a:latin typeface="+mj-lt"/>
              </a:rPr>
              <a:t>Teilen </a:t>
            </a:r>
            <a:r>
              <a:rPr lang="de-DE" sz="2000" dirty="0">
                <a:latin typeface="+mj-lt"/>
              </a:rPr>
              <a:t>Sie Ihre Erfahrungen </a:t>
            </a:r>
            <a:r>
              <a:rPr lang="de-DE" sz="2000" dirty="0" smtClean="0">
                <a:latin typeface="+mj-lt"/>
              </a:rPr>
              <a:t>miteinander.</a:t>
            </a:r>
            <a:endParaRPr lang="de-DE" sz="2000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de-DE" sz="2000" dirty="0" smtClean="0">
                <a:latin typeface="+mj-lt"/>
              </a:rPr>
              <a:t>Unterstützen </a:t>
            </a:r>
            <a:r>
              <a:rPr lang="de-DE" sz="2000" dirty="0">
                <a:latin typeface="+mj-lt"/>
              </a:rPr>
              <a:t>Sie sich und lassen das Gegenüber zu Wort </a:t>
            </a:r>
            <a:r>
              <a:rPr lang="de-DE" sz="2000" dirty="0" smtClean="0">
                <a:latin typeface="+mj-lt"/>
              </a:rPr>
              <a:t>kommen.</a:t>
            </a:r>
            <a:endParaRPr lang="de-DE" sz="2000" dirty="0">
              <a:latin typeface="+mj-lt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de-DE" sz="2000" dirty="0" smtClean="0">
                <a:latin typeface="+mj-lt"/>
              </a:rPr>
              <a:t>Ihre </a:t>
            </a:r>
            <a:r>
              <a:rPr lang="de-DE" sz="2000" dirty="0">
                <a:latin typeface="+mj-lt"/>
              </a:rPr>
              <a:t>konstruktive Meinung ist </a:t>
            </a:r>
            <a:r>
              <a:rPr lang="de-DE" sz="2000" dirty="0" smtClean="0">
                <a:latin typeface="+mj-lt"/>
              </a:rPr>
              <a:t>wichtig</a:t>
            </a:r>
            <a:r>
              <a:rPr lang="de-DE" sz="2000" dirty="0">
                <a:latin typeface="+mj-lt"/>
              </a:rPr>
              <a:t>.</a:t>
            </a:r>
            <a:r>
              <a:rPr lang="de-DE" sz="2000" dirty="0" smtClean="0">
                <a:latin typeface="+mj-lt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de-DE" sz="2000" dirty="0" smtClean="0">
                <a:latin typeface="+mj-lt"/>
              </a:rPr>
              <a:t>Machen Sie keine Screenshots.</a:t>
            </a:r>
            <a:endParaRPr lang="de-DE" sz="2000" dirty="0"/>
          </a:p>
        </p:txBody>
      </p:sp>
      <p:sp>
        <p:nvSpPr>
          <p:cNvPr id="9" name="Textfeld 8"/>
          <p:cNvSpPr txBox="1"/>
          <p:nvPr/>
        </p:nvSpPr>
        <p:spPr bwMode="auto">
          <a:xfrm rot="10800000" flipH="1">
            <a:off x="10684859" y="2132855"/>
            <a:ext cx="369332" cy="3984915"/>
          </a:xfrm>
          <a:prstGeom prst="rect">
            <a:avLst/>
          </a:prstGeom>
          <a:noFill/>
        </p:spPr>
        <p:txBody>
          <a:bodyPr vert="vert" wrap="square" rtlCol="0" anchor="ctr">
            <a:spAutoFit/>
          </a:bodyPr>
          <a:lstStyle/>
          <a:p>
            <a:r>
              <a:rPr lang="en-US" sz="600" dirty="0" err="1" smtClean="0">
                <a:latin typeface="+mj-lt"/>
              </a:rPr>
              <a:t>Quelle</a:t>
            </a:r>
            <a:r>
              <a:rPr lang="en-US" sz="600" dirty="0" smtClean="0">
                <a:latin typeface="+mj-lt"/>
              </a:rPr>
              <a:t>: BITS der </a:t>
            </a:r>
            <a:r>
              <a:rPr lang="en-US" sz="600" dirty="0" err="1" smtClean="0">
                <a:latin typeface="+mj-lt"/>
              </a:rPr>
              <a:t>Uni</a:t>
            </a:r>
            <a:r>
              <a:rPr lang="en-US" sz="600" dirty="0" smtClean="0">
                <a:latin typeface="+mj-lt"/>
              </a:rPr>
              <a:t> Bielefeld, online </a:t>
            </a:r>
            <a:r>
              <a:rPr lang="en-US" sz="600" dirty="0" err="1" smtClean="0">
                <a:latin typeface="+mj-lt"/>
              </a:rPr>
              <a:t>verfügbar</a:t>
            </a:r>
            <a:r>
              <a:rPr lang="en-US" sz="600" dirty="0">
                <a:latin typeface="+mj-lt"/>
              </a:rPr>
              <a:t>: https://www.uni-bielefeld.de/einrichtungen/zll/elearningmedien/lernplattformen/zoom</a:t>
            </a:r>
            <a:r>
              <a:rPr lang="en-US" sz="600" dirty="0" smtClean="0">
                <a:latin typeface="+mj-lt"/>
              </a:rPr>
              <a:t>/ (Stand: November 2020)</a:t>
            </a:r>
            <a:endParaRPr lang="de-DE" sz="6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Willkommen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838200" y="184482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de-DE" sz="2400" dirty="0">
              <a:latin typeface="+mj-lt"/>
            </a:endParaRPr>
          </a:p>
          <a:p>
            <a:pPr>
              <a:defRPr/>
            </a:pPr>
            <a:r>
              <a:rPr lang="de-DE" sz="2400" dirty="0"/>
              <a:t>Warm-Up</a:t>
            </a:r>
            <a:r>
              <a:rPr lang="de-DE" sz="2400" dirty="0" smtClean="0"/>
              <a:t>!</a:t>
            </a:r>
            <a:endParaRPr lang="de-DE" sz="2400" b="1" dirty="0" smtClean="0">
              <a:latin typeface="+mj-lt"/>
            </a:endParaRPr>
          </a:p>
          <a:p>
            <a:pPr>
              <a:defRPr/>
            </a:pPr>
            <a:r>
              <a:rPr lang="de-DE" sz="2400" b="1" dirty="0" smtClean="0">
                <a:latin typeface="+mj-lt"/>
              </a:rPr>
              <a:t>Name</a:t>
            </a:r>
            <a:r>
              <a:rPr lang="de-DE" sz="2400" dirty="0" smtClean="0">
                <a:latin typeface="+mj-lt"/>
              </a:rPr>
              <a:t> und Einrichtung</a:t>
            </a:r>
          </a:p>
          <a:p>
            <a:pPr>
              <a:defRPr/>
            </a:pPr>
            <a:r>
              <a:rPr lang="de-DE" sz="2400" dirty="0" smtClean="0">
                <a:latin typeface="+mj-lt"/>
              </a:rPr>
              <a:t>Ein </a:t>
            </a:r>
            <a:r>
              <a:rPr lang="de-DE" sz="2400" b="1" dirty="0" smtClean="0">
                <a:latin typeface="+mj-lt"/>
              </a:rPr>
              <a:t>Gegenstand</a:t>
            </a:r>
            <a:r>
              <a:rPr lang="de-DE" sz="2400" dirty="0" smtClean="0">
                <a:latin typeface="+mj-lt"/>
              </a:rPr>
              <a:t>, der sinnbildlich OA repräsentiert</a:t>
            </a:r>
            <a:endParaRPr lang="de-DE" sz="2400" dirty="0">
              <a:latin typeface="+mj-lt"/>
            </a:endParaRPr>
          </a:p>
          <a:p>
            <a:pPr>
              <a:defRPr/>
            </a:pPr>
            <a:endParaRPr lang="de-DE" sz="2400" dirty="0" smtClean="0">
              <a:latin typeface="+mj-lt"/>
            </a:endParaRPr>
          </a:p>
          <a:p>
            <a:pPr marL="0" indent="0">
              <a:buNone/>
              <a:defRPr/>
            </a:pPr>
            <a:endParaRPr lang="de-DE" sz="2400" dirty="0">
              <a:latin typeface="+mj-lt"/>
            </a:endParaRPr>
          </a:p>
          <a:p>
            <a:pPr marL="0" indent="0">
              <a:buNone/>
              <a:defRPr/>
            </a:pPr>
            <a:r>
              <a:rPr lang="de-DE" sz="2400" dirty="0">
                <a:latin typeface="+mj-lt"/>
              </a:rPr>
              <a:t>... zwischendurch erbeutet </a:t>
            </a:r>
            <a:r>
              <a:rPr lang="de-DE" sz="2400" dirty="0" smtClean="0">
                <a:latin typeface="+mj-lt"/>
              </a:rPr>
              <a:t>– das </a:t>
            </a:r>
            <a:r>
              <a:rPr lang="de-DE" sz="2400" u="sng" dirty="0" smtClean="0">
                <a:latin typeface="+mj-lt"/>
              </a:rPr>
              <a:t>Beuteblatt</a:t>
            </a:r>
            <a:endParaRPr lang="de-DE" sz="2400" dirty="0">
              <a:latin typeface="+mj-lt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824726"/>
            <a:ext cx="1866862" cy="1866862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 rot="10800000">
            <a:off x="10555150" y="905992"/>
            <a:ext cx="276999" cy="169132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600" dirty="0" smtClean="0">
                <a:latin typeface="+mj-lt"/>
              </a:rPr>
              <a:t>Icon </a:t>
            </a:r>
            <a:r>
              <a:rPr lang="en-US" sz="600" dirty="0">
                <a:latin typeface="+mj-lt"/>
              </a:rPr>
              <a:t>made by </a:t>
            </a:r>
            <a:r>
              <a:rPr lang="en-US" sz="600" dirty="0" err="1" smtClean="0">
                <a:latin typeface="+mj-lt"/>
              </a:rPr>
              <a:t>Eucalyp</a:t>
            </a:r>
            <a:r>
              <a:rPr lang="en-US" sz="600" dirty="0" smtClean="0">
                <a:latin typeface="+mj-lt"/>
              </a:rPr>
              <a:t> </a:t>
            </a:r>
            <a:r>
              <a:rPr lang="en-US" sz="600" dirty="0">
                <a:latin typeface="+mj-lt"/>
              </a:rPr>
              <a:t>from </a:t>
            </a:r>
            <a:r>
              <a:rPr lang="en-US" sz="600" dirty="0" smtClean="0">
                <a:latin typeface="+mj-lt"/>
              </a:rPr>
              <a:t>www.flaticon.com</a:t>
            </a:r>
            <a:endParaRPr lang="de-DE" sz="600" dirty="0">
              <a:latin typeface="+mj-lt"/>
            </a:endParaRPr>
          </a:p>
        </p:txBody>
      </p:sp>
      <p:graphicFrame>
        <p:nvGraphicFramePr>
          <p:cNvPr id="10" name="Diagramm 9"/>
          <p:cNvGraphicFramePr/>
          <p:nvPr>
            <p:extLst>
              <p:ext uri="{D42A27DB-BD31-4B8C-83A1-F6EECF244321}">
                <p14:modId xmlns:p14="http://schemas.microsoft.com/office/powerpoint/2010/main" val="719410113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 bwMode="auto">
          <a:xfrm>
            <a:off x="879419" y="580841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Trainer*in sein –</a:t>
            </a:r>
            <a:r>
              <a:rPr lang="de-DE" sz="4400" b="0" i="0" u="none" strike="noStrike" cap="none" spc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das bedeutet...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198" y="3958962"/>
            <a:ext cx="10523975" cy="1475506"/>
          </a:xfrm>
        </p:spPr>
        <p:txBody>
          <a:bodyPr>
            <a:normAutofit/>
          </a:bodyPr>
          <a:lstStyle/>
          <a:p>
            <a:pPr marL="0" lvl="0" indent="0" algn="l">
              <a:buNone/>
              <a:defRPr/>
            </a:pPr>
            <a:r>
              <a:rPr sz="2400" b="1" dirty="0">
                <a:latin typeface="+mj-lt"/>
              </a:rPr>
              <a:t>www.menti.com</a:t>
            </a:r>
          </a:p>
          <a:p>
            <a:pPr marL="0" lvl="0" indent="0">
              <a:buNone/>
              <a:defRPr/>
            </a:pPr>
            <a:r>
              <a:rPr sz="2400" dirty="0">
                <a:latin typeface="+mj-lt"/>
              </a:rPr>
              <a:t>Code</a:t>
            </a:r>
            <a:r>
              <a:rPr sz="2400" dirty="0" smtClean="0">
                <a:latin typeface="+mj-lt"/>
              </a:rPr>
              <a:t>:</a:t>
            </a:r>
            <a:endParaRPr lang="de-DE" sz="2400" b="1" dirty="0" smtClean="0">
              <a:latin typeface="+mj-lt"/>
            </a:endParaRPr>
          </a:p>
          <a:p>
            <a:pPr marL="0" lvl="0" indent="0">
              <a:buNone/>
              <a:defRPr/>
            </a:pPr>
            <a:r>
              <a:rPr lang="de-DE" sz="2400" dirty="0" smtClean="0">
                <a:latin typeface="+mj-lt"/>
              </a:rPr>
              <a:t>2</a:t>
            </a:r>
            <a:r>
              <a:rPr sz="2400" dirty="0" smtClean="0">
                <a:latin typeface="+mj-lt"/>
              </a:rPr>
              <a:t> </a:t>
            </a:r>
            <a:r>
              <a:rPr sz="2400" dirty="0" err="1" smtClean="0">
                <a:latin typeface="+mj-lt"/>
              </a:rPr>
              <a:t>Antwortmöglichkeiten</a:t>
            </a:r>
            <a:r>
              <a:rPr lang="de-DE" sz="2400" dirty="0" smtClean="0">
                <a:latin typeface="+mj-lt"/>
              </a:rPr>
              <a:t> / Frage</a:t>
            </a:r>
            <a:endParaRPr sz="2400" dirty="0" smtClean="0">
              <a:latin typeface="+mj-lt"/>
            </a:endParaRPr>
          </a:p>
          <a:p>
            <a:pPr marL="0" lvl="0" indent="0" algn="ctr">
              <a:buNone/>
              <a:defRPr/>
            </a:pPr>
            <a:endParaRPr dirty="0"/>
          </a:p>
          <a:p>
            <a:pPr marL="0" lvl="0" indent="0" algn="ctr">
              <a:buNone/>
              <a:defRPr/>
            </a:pPr>
            <a:endParaRPr dirty="0"/>
          </a:p>
        </p:txBody>
      </p:sp>
      <p:sp>
        <p:nvSpPr>
          <p:cNvPr id="6" name="Rechteck 5"/>
          <p:cNvSpPr/>
          <p:nvPr/>
        </p:nvSpPr>
        <p:spPr bwMode="auto">
          <a:xfrm>
            <a:off x="911424" y="1690688"/>
            <a:ext cx="9218242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r">
              <a:defRPr/>
            </a:pPr>
            <a:r>
              <a:rPr lang="de-DE" sz="4400" dirty="0" err="1">
                <a:latin typeface="+mj-lt"/>
              </a:rPr>
              <a:t>s</a:t>
            </a:r>
            <a:r>
              <a:rPr sz="4400" dirty="0" err="1" smtClean="0">
                <a:latin typeface="+mj-lt"/>
              </a:rPr>
              <a:t>chwierig</a:t>
            </a:r>
            <a:r>
              <a:rPr sz="4400" dirty="0" smtClean="0">
                <a:latin typeface="+mj-lt"/>
              </a:rPr>
              <a:t> </a:t>
            </a:r>
            <a:r>
              <a:rPr lang="de-DE" sz="4400" dirty="0" smtClean="0">
                <a:latin typeface="+mj-lt"/>
              </a:rPr>
              <a:t>daran ist</a:t>
            </a:r>
            <a:r>
              <a:rPr sz="4400" dirty="0" smtClean="0">
                <a:latin typeface="+mj-lt"/>
              </a:rPr>
              <a:t>...</a:t>
            </a:r>
            <a:endParaRPr sz="4400" dirty="0">
              <a:latin typeface="+mj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3179559"/>
            <a:ext cx="2088232" cy="208823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 bwMode="auto">
          <a:xfrm rot="16200000">
            <a:off x="7793705" y="4640849"/>
            <a:ext cx="276999" cy="147529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600" dirty="0" smtClean="0">
                <a:latin typeface="+mj-lt"/>
              </a:rPr>
              <a:t>Icon </a:t>
            </a:r>
            <a:r>
              <a:rPr lang="en-US" sz="600" dirty="0">
                <a:latin typeface="+mj-lt"/>
              </a:rPr>
              <a:t>made </a:t>
            </a:r>
            <a:r>
              <a:rPr lang="en-US" sz="600" dirty="0" smtClean="0">
                <a:latin typeface="+mj-lt"/>
              </a:rPr>
              <a:t>by </a:t>
            </a:r>
            <a:r>
              <a:rPr lang="en-US" sz="600" dirty="0" err="1" smtClean="0">
                <a:latin typeface="+mj-lt"/>
              </a:rPr>
              <a:t>srip</a:t>
            </a:r>
            <a:r>
              <a:rPr lang="en-US" sz="600" dirty="0" smtClean="0">
                <a:latin typeface="+mj-lt"/>
              </a:rPr>
              <a:t> from www.flaticon.com</a:t>
            </a:r>
            <a:endParaRPr lang="de-DE" sz="600" dirty="0">
              <a:latin typeface="+mj-lt"/>
            </a:endParaRPr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318427705"/>
              </p:ext>
            </p:extLst>
          </p:nvPr>
        </p:nvGraphicFramePr>
        <p:xfrm>
          <a:off x="5370661" y="6309320"/>
          <a:ext cx="6821339" cy="492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050" name="Picture 2" descr="QR code for your presentat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4470730"/>
            <a:ext cx="1538536" cy="15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2"/>
          <p:cNvSpPr txBox="1">
            <a:spLocks noChangeArrowheads="1"/>
          </p:cNvSpPr>
          <p:nvPr/>
        </p:nvSpPr>
        <p:spPr bwMode="auto">
          <a:xfrm>
            <a:off x="9178646" y="4869160"/>
            <a:ext cx="990600" cy="94742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 rechteckige Legende 1"/>
          <p:cNvSpPr/>
          <p:nvPr/>
        </p:nvSpPr>
        <p:spPr>
          <a:xfrm flipH="1">
            <a:off x="7968208" y="3789040"/>
            <a:ext cx="2304256" cy="1440160"/>
          </a:xfrm>
          <a:prstGeom prst="wedgeRoundRect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de-DE" dirty="0" smtClean="0"/>
              <a:t>Vortrag: Ein Beispiel aus der Praxis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838200" y="1825625"/>
            <a:ext cx="8714184" cy="19634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 smtClean="0">
              <a:latin typeface="+mj-lt"/>
            </a:endParaRPr>
          </a:p>
          <a:p>
            <a:pPr marL="0" indent="0">
              <a:buNone/>
            </a:pPr>
            <a:r>
              <a:rPr lang="de-DE" dirty="0" smtClean="0">
                <a:latin typeface="+mj-lt"/>
              </a:rPr>
              <a:t>Ein </a:t>
            </a:r>
            <a:r>
              <a:rPr lang="de-DE" dirty="0">
                <a:latin typeface="+mj-lt"/>
              </a:rPr>
              <a:t>Beispiel aus der Praxis</a:t>
            </a:r>
            <a:r>
              <a:rPr lang="de-DE" dirty="0" smtClean="0">
                <a:latin typeface="+mj-lt"/>
              </a:rPr>
              <a:t>:</a:t>
            </a:r>
          </a:p>
          <a:p>
            <a:pPr marL="0" indent="0">
              <a:buNone/>
            </a:pPr>
            <a:r>
              <a:rPr lang="de-DE" dirty="0" smtClean="0">
                <a:latin typeface="+mj-lt"/>
                <a:sym typeface="Wingdings" panose="05000000000000000000" pitchFamily="2" charset="2"/>
              </a:rPr>
              <a:t>Katharina </a:t>
            </a:r>
            <a:r>
              <a:rPr lang="de-DE" dirty="0">
                <a:latin typeface="+mj-lt"/>
                <a:sym typeface="Wingdings" panose="05000000000000000000" pitchFamily="2" charset="2"/>
              </a:rPr>
              <a:t>Schulz </a:t>
            </a:r>
            <a:r>
              <a:rPr lang="de-DE" dirty="0" smtClean="0">
                <a:latin typeface="+mj-lt"/>
                <a:sym typeface="Wingdings" panose="05000000000000000000" pitchFamily="2" charset="2"/>
              </a:rPr>
              <a:t>(FH Bielefeld – HS-Bibliothek) </a:t>
            </a:r>
            <a:br>
              <a:rPr lang="de-DE" dirty="0" smtClean="0">
                <a:latin typeface="+mj-lt"/>
                <a:sym typeface="Wingdings" panose="05000000000000000000" pitchFamily="2" charset="2"/>
              </a:rPr>
            </a:br>
            <a:r>
              <a:rPr lang="de-DE" dirty="0" smtClean="0">
                <a:latin typeface="+mj-lt"/>
                <a:sym typeface="Wingdings" panose="05000000000000000000" pitchFamily="2" charset="2"/>
              </a:rPr>
              <a:t>Open Access an der FH Bielefeld</a:t>
            </a: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968208" y="4051557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dirty="0" smtClean="0">
                <a:latin typeface="+mj-lt"/>
              </a:rPr>
              <a:t>Austausch im Anschluss möglich</a:t>
            </a:r>
            <a:endParaRPr lang="de-DE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392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1427</Words>
  <Application>Microsoft Office PowerPoint</Application>
  <DocSecurity>0</DocSecurity>
  <PresentationFormat>Breitbild</PresentationFormat>
  <Paragraphs>412</Paragraphs>
  <Slides>36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45" baseType="lpstr">
      <vt:lpstr>ＭＳ Ｐゴシック</vt:lpstr>
      <vt:lpstr>Arial</vt:lpstr>
      <vt:lpstr>Calibri</vt:lpstr>
      <vt:lpstr>Calibri Light</vt:lpstr>
      <vt:lpstr>Open Sans</vt:lpstr>
      <vt:lpstr>Times New Roman</vt:lpstr>
      <vt:lpstr>Wingdings</vt:lpstr>
      <vt:lpstr>Office Theme</vt:lpstr>
      <vt:lpstr>oleObj</vt:lpstr>
      <vt:lpstr>PowerPoint-Präsentation</vt:lpstr>
      <vt:lpstr>PowerPoint-Präsentation</vt:lpstr>
      <vt:lpstr>Eckpunkte des Workshops</vt:lpstr>
      <vt:lpstr>Agenda I</vt:lpstr>
      <vt:lpstr>Zoom – kurze Erläuterungen</vt:lpstr>
      <vt:lpstr>Code of Conduct</vt:lpstr>
      <vt:lpstr>Willkommen</vt:lpstr>
      <vt:lpstr>Trainer*in sein – das bedeutet...</vt:lpstr>
      <vt:lpstr>Vortrag: Ein Beispiel aus der Praxis</vt:lpstr>
      <vt:lpstr>PowerPoint-Präsentation</vt:lpstr>
      <vt:lpstr>Das Training</vt:lpstr>
      <vt:lpstr>Trainer*in sein, heißt allgemein</vt:lpstr>
      <vt:lpstr>Schwerpunkt: Open Access allgemein Das große Ganze und…</vt:lpstr>
      <vt:lpstr>…die Zielgruppe</vt:lpstr>
      <vt:lpstr>Trainer*in sein, heißt Ansprechperson zu sein</vt:lpstr>
      <vt:lpstr>Schwerpunkt: Open Access allgemein … die Ansprechperson sind Sie (BREAK-OUT-SESSIONS)</vt:lpstr>
      <vt:lpstr>PowerPoint-Präsentation</vt:lpstr>
      <vt:lpstr>Das Training</vt:lpstr>
      <vt:lpstr>Das Training – Wie lerne ich?</vt:lpstr>
      <vt:lpstr>Schwerpunkt: Open Access Finanzierung Ein Märchen</vt:lpstr>
      <vt:lpstr>Das Training – Welche Veranstaltungsform nutze ich?</vt:lpstr>
      <vt:lpstr>Schwerpunkt: Urheberrecht / Lizenzen Motivation durch Gamification</vt:lpstr>
      <vt:lpstr>Schwerpunkt: Open Access Repositorien Motivation und Gamification</vt:lpstr>
      <vt:lpstr>PowerPoint-Präsentation</vt:lpstr>
      <vt:lpstr>Agenda II</vt:lpstr>
      <vt:lpstr>Motivation und Gamification: Rückschau I</vt:lpstr>
      <vt:lpstr>Das Training</vt:lpstr>
      <vt:lpstr>(OA-)Workshops – Ihre Erfahrung: Rückschau II </vt:lpstr>
      <vt:lpstr>Mini-Training: Be the trainer!</vt:lpstr>
      <vt:lpstr>Mini-Training: Be the trainer!</vt:lpstr>
      <vt:lpstr>Mini-Training: Be the trainer! BREAK-OUT-SESSIONS - Links</vt:lpstr>
      <vt:lpstr>PowerPoint-Präsentation</vt:lpstr>
      <vt:lpstr>Mini-Training: Be the trainer! Präsentation im Plenum</vt:lpstr>
      <vt:lpstr>Glückwunsch! Status: TRAINER*IN</vt:lpstr>
      <vt:lpstr>Ihr Feedback ist gefragt</vt:lpstr>
      <vt:lpstr>PowerPoint-Präsentation</vt:lpstr>
    </vt:vector>
  </TitlesOfParts>
  <Manager/>
  <Company>Universität Bielefeld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Martin, Linda</dc:creator>
  <cp:keywords/>
  <dc:description/>
  <cp:lastModifiedBy>Martin, Linda</cp:lastModifiedBy>
  <cp:revision>293</cp:revision>
  <dcterms:created xsi:type="dcterms:W3CDTF">2020-09-21T06:39:30Z</dcterms:created>
  <dcterms:modified xsi:type="dcterms:W3CDTF">2020-11-13T08:54:24Z</dcterms:modified>
  <cp:category/>
  <dc:identifier/>
  <cp:contentStatus/>
  <dc:language/>
  <cp:version/>
</cp:coreProperties>
</file>